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307" r:id="rId2"/>
    <p:sldId id="259" r:id="rId3"/>
    <p:sldId id="268" r:id="rId4"/>
    <p:sldId id="283" r:id="rId5"/>
    <p:sldId id="274" r:id="rId6"/>
    <p:sldId id="275" r:id="rId7"/>
    <p:sldId id="266" r:id="rId8"/>
    <p:sldId id="310" r:id="rId9"/>
    <p:sldId id="312" r:id="rId10"/>
    <p:sldId id="278" r:id="rId11"/>
    <p:sldId id="267" r:id="rId12"/>
    <p:sldId id="280" r:id="rId13"/>
    <p:sldId id="284" r:id="rId14"/>
    <p:sldId id="285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300" r:id="rId25"/>
    <p:sldId id="301" r:id="rId26"/>
    <p:sldId id="305" r:id="rId27"/>
    <p:sldId id="313" r:id="rId28"/>
    <p:sldId id="314" r:id="rId29"/>
    <p:sldId id="308" r:id="rId30"/>
    <p:sldId id="282" r:id="rId3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6EA0B"/>
    <a:srgbClr val="FFD757"/>
    <a:srgbClr val="FFCB25"/>
    <a:srgbClr val="FF6699"/>
    <a:srgbClr val="CCFFFF"/>
    <a:srgbClr val="CCECFF"/>
    <a:srgbClr val="EDF5A3"/>
    <a:srgbClr val="302B1C"/>
    <a:srgbClr val="0C4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5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571079256118622E-2"/>
          <c:y val="0.38273806683255501"/>
          <c:w val="0.82485784148776276"/>
          <c:h val="0.529935121746145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C5-4A15-BC4D-6078A823D6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C5-4A15-BC4D-6078A823D6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6C5-4A15-BC4D-6078A823D6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6C5-4A15-BC4D-6078A823D6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6C5-4A15-BC4D-6078A823D6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6C5-4A15-BC4D-6078A823D6CF}"/>
              </c:ext>
            </c:extLst>
          </c:dPt>
          <c:dLbls>
            <c:dLbl>
              <c:idx val="0"/>
              <c:layout>
                <c:manualLayout>
                  <c:x val="0.16229104695246435"/>
                  <c:y val="-7.9358262035427382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Налоговые доходы 387,7 млн. руб. (28,2%)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5-4A15-BC4D-6078A823D6CF}"/>
                </c:ext>
              </c:extLst>
            </c:dLbl>
            <c:dLbl>
              <c:idx val="1"/>
              <c:layout>
                <c:manualLayout>
                  <c:x val="5.1160876752381665E-2"/>
                  <c:y val="0.1321877011599165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Неналоговые</a:t>
                    </a:r>
                    <a:r>
                      <a:rPr lang="ru-RU" sz="14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доходы               26 млн. руб. (1,9%)</a:t>
                    </a:r>
                    <a:endParaRPr lang="ru-RU" sz="14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591402045466"/>
                      <c:h val="0.26978025421521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5-4A15-BC4D-6078A823D6CF}"/>
                </c:ext>
              </c:extLst>
            </c:dLbl>
            <c:dLbl>
              <c:idx val="2"/>
              <c:layout>
                <c:manualLayout>
                  <c:x val="-9.3145254279112549E-2"/>
                  <c:y val="-0.25905352739998411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Безвозмездные</a:t>
                    </a:r>
                    <a:r>
                      <a:rPr lang="ru-RU" sz="1400" b="1" baseline="0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поступления       1960,9</a:t>
                    </a:r>
                    <a:r>
                      <a: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млн. руб. (69,9%)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C5-4A15-BC4D-6078A823D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387.7</c:v>
                </c:pt>
                <c:pt idx="1">
                  <c:v>26</c:v>
                </c:pt>
                <c:pt idx="2">
                  <c:v>960.9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C5-4A15-BC4D-6078A823D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7-26C5-4A15-BC4D-6078A823D6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8-26C5-4A15-BC4D-6078A823D6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9-26C5-4A15-BC4D-6078A823D6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A-26C5-4A15-BC4D-6078A823D6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B-26C5-4A15-BC4D-6078A823D6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C-26C5-4A15-BC4D-6078A823D6CF}"/>
              </c:ext>
            </c:extLst>
          </c:dPt>
          <c:cat>
            <c:strRef>
              <c:f>Лист1!$A$2:$A$7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D-26C5-4A15-BC4D-6078A823D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26C5-4A15-BC4D-6078A823D6C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26C5-4A15-BC4D-6078A823D6C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26C5-4A15-BC4D-6078A823D6C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26C5-4A15-BC4D-6078A823D6C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2-26C5-4A15-BC4D-6078A823D6C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3-26C5-4A15-BC4D-6078A823D6CF}"/>
              </c:ext>
            </c:extLst>
          </c:dPt>
          <c:cat>
            <c:strRef>
              <c:f>Лист1!$A$2:$A$7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4-26C5-4A15-BC4D-6078A823D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021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6" b="0" i="1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Всего</a:t>
            </a:r>
            <a:r>
              <a:rPr lang="ru-RU" b="1" i="1" baseline="0" dirty="0">
                <a:solidFill>
                  <a:schemeClr val="accent4">
                    <a:lumMod val="75000"/>
                  </a:schemeClr>
                </a:solidFill>
              </a:rPr>
              <a:t> расходов</a:t>
            </a:r>
          </a:p>
          <a:p>
            <a:pPr>
              <a:defRPr sz="1856" b="0" i="1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1" baseline="0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US" b="1" i="1" baseline="0" dirty="0">
                <a:solidFill>
                  <a:schemeClr val="accent4">
                    <a:lumMod val="75000"/>
                  </a:schemeClr>
                </a:solidFill>
              </a:rPr>
              <a:t>439,9</a:t>
            </a:r>
            <a:r>
              <a:rPr lang="ru-RU" b="1" i="1" baseline="0" dirty="0">
                <a:solidFill>
                  <a:schemeClr val="accent4">
                    <a:lumMod val="75000"/>
                  </a:schemeClr>
                </a:solidFill>
              </a:rPr>
              <a:t> млн. руб.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0305749857928674"/>
          <c:y val="4.6800437118137569E-2"/>
        </c:manualLayout>
      </c:layout>
      <c:overlay val="0"/>
      <c:spPr>
        <a:noFill/>
        <a:ln w="25376">
          <a:noFill/>
        </a:ln>
      </c:sp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53874834312466E-2"/>
          <c:y val="0.18921976788845171"/>
          <c:w val="0.84886790003415702"/>
          <c:h val="0.720334380697466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553-4A2D-83F8-63CFB200ED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53-4A2D-83F8-63CFB200ED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553-4A2D-83F8-63CFB200ED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53-4A2D-83F8-63CFB200ED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553-4A2D-83F8-63CFB200ED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53-4A2D-83F8-63CFB200EDE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553-4A2D-83F8-63CFB200ED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53-4A2D-83F8-63CFB200ED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37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553-4A2D-83F8-63CFB200EDE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553-4A2D-83F8-63CFB200EDE2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9553-4A2D-83F8-63CFB200EDE2}"/>
              </c:ext>
            </c:extLst>
          </c:dPt>
          <c:dLbls>
            <c:dLbl>
              <c:idx val="0"/>
              <c:layout>
                <c:manualLayout>
                  <c:x val="-0.18767632651977054"/>
                  <c:y val="5.865571145450116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403B89-FBD4-4893-9A7A-5F29803F78D4}" type="CELLRANGE">
                      <a:rPr lang="ru-RU" sz="1200" b="1" dirty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DFEFA03E-FF55-47B0-A103-23B41DCBA8B8}" type="CATEGORYNAME">
                      <a:rPr lang="ru-RU" sz="1200" b="1" baseline="0" dirty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553-4A2D-83F8-63CFB200EDE2}"/>
                </c:ext>
              </c:extLst>
            </c:dLbl>
            <c:dLbl>
              <c:idx val="1"/>
              <c:layout>
                <c:manualLayout>
                  <c:x val="-8.7898103707771985E-2"/>
                  <c:y val="-0.197058748495964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1CD611-73E6-4988-8321-E1AD8D552078}" type="CELLRANGE">
                      <a:rPr lang="ru-RU" sz="1200" b="1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9E96AD1-69DE-4DDB-81B6-5DC11E9440F9}" type="CATEGORYNAME">
                      <a:rPr lang="ru-RU" sz="1200" b="1" baseline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553-4A2D-83F8-63CFB200EDE2}"/>
                </c:ext>
              </c:extLst>
            </c:dLbl>
            <c:dLbl>
              <c:idx val="2"/>
              <c:layout>
                <c:manualLayout>
                  <c:x val="8.6282147497542983E-2"/>
                  <c:y val="-6.10264343244677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771384-8D6E-481D-9C77-B68638529A75}" type="CELLRANGE">
                      <a:rPr lang="ru-RU" sz="1200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623E096B-4969-4EB2-8F90-D894C5ECCE68}" type="CATEGORYNAME">
                      <a:rPr lang="ru-RU" sz="1200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62138877862795"/>
                      <c:h val="0.128093472268963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553-4A2D-83F8-63CFB200EDE2}"/>
                </c:ext>
              </c:extLst>
            </c:dLbl>
            <c:dLbl>
              <c:idx val="3"/>
              <c:layout>
                <c:manualLayout>
                  <c:x val="5.6381556278767259E-2"/>
                  <c:y val="3.328709834004841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61D00D-A970-48DC-A6D8-4FE5B4E4F40D}" type="CELLRANGE">
                      <a:rPr lang="ru-RU" sz="1200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0FEA6FBF-BF14-42F3-A3D6-590C4A287159}" type="CATEGORYNAME">
                      <a:rPr lang="ru-RU" sz="1200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7989455856501"/>
                      <c:h val="9.697641316400772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553-4A2D-83F8-63CFB200EDE2}"/>
                </c:ext>
              </c:extLst>
            </c:dLbl>
            <c:dLbl>
              <c:idx val="4"/>
              <c:layout>
                <c:manualLayout>
                  <c:x val="5.7234732522419958E-2"/>
                  <c:y val="-0.265682766439196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F7C46D6-E997-4D60-828F-A36E4F2893E8}" type="CELLRANGE">
                      <a:rPr lang="ru-RU" sz="1200" b="1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A610447F-6359-4908-B026-3AFEC1BE7D2B}" type="CATEGORYNAME">
                      <a:rPr lang="ru-RU" sz="1200" b="1" baseline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05642822750719"/>
                      <c:h val="0.1125103923893636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553-4A2D-83F8-63CFB200EDE2}"/>
                </c:ext>
              </c:extLst>
            </c:dLbl>
            <c:dLbl>
              <c:idx val="5"/>
              <c:layout>
                <c:manualLayout>
                  <c:x val="9.146256032186123E-2"/>
                  <c:y val="3.690062691575551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DF4BBC-D758-45FB-9925-23EB5A400DA1}" type="CELLRANGE">
                      <a:rPr lang="ru-RU" sz="1200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7368D731-2D42-4BA1-8162-EA36D76EA7A4}" type="CATEGORYNAME">
                      <a:rPr lang="ru-RU" sz="1200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3517035278956"/>
                      <c:h val="8.26673292633958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553-4A2D-83F8-63CFB200ED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53-4A2D-83F8-63CFB200EDE2}"/>
                </c:ext>
              </c:extLst>
            </c:dLbl>
            <c:dLbl>
              <c:idx val="7"/>
              <c:layout>
                <c:manualLayout>
                  <c:x val="-7.4995192582884881E-2"/>
                  <c:y val="-5.991677701208714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200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1,90%</a:t>
                    </a:r>
                    <a:r>
                      <a:rPr lang="ru-RU" sz="1200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Национальная безопасность и правоохранительная деятельность 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710479757781"/>
                      <c:h val="0.11683369625880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553-4A2D-83F8-63CFB200EDE2}"/>
                </c:ext>
              </c:extLst>
            </c:dLbl>
            <c:dLbl>
              <c:idx val="8"/>
              <c:layout>
                <c:manualLayout>
                  <c:x val="0.17296759426746372"/>
                  <c:y val="-0.1597781593999445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5622B12-CC22-473F-8F13-AD4C852F8736}" type="CELLRANGE">
                      <a:rPr lang="ru-RU" sz="1200" b="1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862E672C-F8D1-4CDF-B87F-C7C5603FDC25}" type="CATEGORYNAME">
                      <a:rPr lang="ru-RU" sz="1200" b="1" baseline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sz="1200" b="1" baseline="0" dirty="0">
                        <a:solidFill>
                          <a:schemeClr val="bg1"/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87756125902702"/>
                      <c:h val="0.2027446392045483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553-4A2D-83F8-63CFB200EDE2}"/>
                </c:ext>
              </c:extLst>
            </c:dLbl>
            <c:dLbl>
              <c:idx val="9"/>
              <c:layout>
                <c:manualLayout>
                  <c:x val="0.16709824302933868"/>
                  <c:y val="7.97789526987711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E175FEA-6183-4735-A806-B1C8DBD44077}" type="CELLRANGE">
                      <a:rPr lang="ru-RU" b="1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b="1" baseline="0" dirty="0">
                        <a:solidFill>
                          <a:schemeClr val="bg1"/>
                        </a:solidFill>
                      </a:rPr>
                      <a:t>
</a:t>
                    </a:r>
                    <a:fld id="{5C7E03F0-A04A-49AA-A484-1214806ABDEE}" type="CATEGORYNAME">
                      <a:rPr lang="ru-RU" b="1" baseline="0" smtClean="0">
                        <a:solidFill>
                          <a:schemeClr val="bg1"/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99699283900615"/>
                      <c:h val="0.1207877841765890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553-4A2D-83F8-63CFB200EDE2}"/>
                </c:ext>
              </c:extLst>
            </c:dLbl>
            <c:dLbl>
              <c:idx val="10"/>
              <c:layout>
                <c:manualLayout>
                  <c:x val="0.13003586295756048"/>
                  <c:y val="0.1287099388460961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4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1D4AB3-26C5-4B2A-9368-CB67514BE642}" type="CELLRANGE">
                      <a:rPr lang="ru-RU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[ДИАПАЗОН ЯЧЕЕК]</a:t>
                    </a:fld>
                    <a:r>
                      <a:rPr lang="ru-RU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  <a:fld id="{7E2231DD-6B8F-4612-A75C-1F3BED5554D8}" type="CATEGORYNAME">
                      <a:rPr lang="ru-RU" b="1" baseline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pPr>
                        <a:defRPr sz="1200" b="1" i="0" u="none" strike="noStrike" kern="1200" baseline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="1" baseline="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
</a:t>
                    </a:r>
                  </a:p>
                </c:rich>
              </c:tx>
              <c:numFmt formatCode="\О\с\н\о\в\н\о\й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7904351479432"/>
                      <c:h val="0.13692093117206583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553-4A2D-83F8-63CFB200EDE2}"/>
                </c:ext>
              </c:extLst>
            </c:dLbl>
            <c:numFmt formatCode="\О\с\н\о\в\н\о\й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Культура</c:v>
                </c:pt>
                <c:pt idx="2">
                  <c:v>Физическая культура и спорт</c:v>
                </c:pt>
                <c:pt idx="3">
                  <c:v>Средства массовой информации</c:v>
                </c:pt>
                <c:pt idx="4">
                  <c:v>Общегосударственные вопросы</c:v>
                </c:pt>
                <c:pt idx="5">
                  <c:v>Социальная политика</c:v>
                </c:pt>
                <c:pt idx="6">
                  <c:v>Национальная оборона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Национальная экономика</c:v>
                </c:pt>
                <c:pt idx="9">
                  <c:v>ЖКХ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0.38690000000000002</c:v>
                </c:pt>
                <c:pt idx="1">
                  <c:v>7.1300000000000002E-2</c:v>
                </c:pt>
                <c:pt idx="2">
                  <c:v>4.7999999999999996E-3</c:v>
                </c:pt>
                <c:pt idx="3">
                  <c:v>3.5000000000000001E-3</c:v>
                </c:pt>
                <c:pt idx="4">
                  <c:v>0.1008</c:v>
                </c:pt>
                <c:pt idx="5">
                  <c:v>2.3800000000000002E-2</c:v>
                </c:pt>
                <c:pt idx="6">
                  <c:v>8.9999999999999998E-4</c:v>
                </c:pt>
                <c:pt idx="7">
                  <c:v>2.0500000000000001E-2</c:v>
                </c:pt>
                <c:pt idx="8">
                  <c:v>0.1671</c:v>
                </c:pt>
                <c:pt idx="9">
                  <c:v>0.22040000000000001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Лист1!$B$2:$B$11</c15:f>
                <c15:dlblRangeCache>
                  <c:ptCount val="10"/>
                  <c:pt idx="0">
                    <c:v>38,69%</c:v>
                  </c:pt>
                  <c:pt idx="1">
                    <c:v>7,13%</c:v>
                  </c:pt>
                  <c:pt idx="2">
                    <c:v>0,48%</c:v>
                  </c:pt>
                  <c:pt idx="3">
                    <c:v>0,35%</c:v>
                  </c:pt>
                  <c:pt idx="4">
                    <c:v>10,08%</c:v>
                  </c:pt>
                  <c:pt idx="5">
                    <c:v>2,38%</c:v>
                  </c:pt>
                  <c:pt idx="6">
                    <c:v>0,09%</c:v>
                  </c:pt>
                  <c:pt idx="7">
                    <c:v>2,05%</c:v>
                  </c:pt>
                  <c:pt idx="8">
                    <c:v>16,71%</c:v>
                  </c:pt>
                  <c:pt idx="9">
                    <c:v>22,04%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9553-4A2D-83F8-63CFB200E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A4D93-D108-44FF-828F-C97770FF253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92B6F7-2CD3-407E-84DD-B8806CA10A6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Осуществление бюджетных расходов посредством финансирования муниципальных программ</a:t>
          </a:r>
        </a:p>
      </dgm:t>
    </dgm:pt>
    <dgm:pt modelId="{FF270A70-171F-40A7-8DF2-C3DCB4AF10F4}" type="parTrans" cxnId="{AF7C073A-321E-4D78-B704-34AC477DD8A9}">
      <dgm:prSet/>
      <dgm:spPr/>
      <dgm:t>
        <a:bodyPr/>
        <a:lstStyle/>
        <a:p>
          <a:endParaRPr lang="ru-RU"/>
        </a:p>
      </dgm:t>
    </dgm:pt>
    <dgm:pt modelId="{9CC179C1-95C9-402E-9AE6-805FE2FCF142}" type="sibTrans" cxnId="{AF7C073A-321E-4D78-B704-34AC477DD8A9}">
      <dgm:prSet/>
      <dgm:spPr/>
      <dgm:t>
        <a:bodyPr/>
        <a:lstStyle/>
        <a:p>
          <a:endParaRPr lang="ru-RU" dirty="0"/>
        </a:p>
      </dgm:t>
    </dgm:pt>
    <dgm:pt modelId="{9003B1BB-5676-4B3B-B51B-69F338316D90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Взаимосвязь бюджетных расходов с результатами реализации муниципальных программ</a:t>
          </a:r>
        </a:p>
      </dgm:t>
    </dgm:pt>
    <dgm:pt modelId="{DD86194B-F5A3-49B0-A3D1-184514B4067E}" type="parTrans" cxnId="{24924484-C3E4-4061-9927-998431FF3EE3}">
      <dgm:prSet/>
      <dgm:spPr/>
      <dgm:t>
        <a:bodyPr/>
        <a:lstStyle/>
        <a:p>
          <a:endParaRPr lang="ru-RU"/>
        </a:p>
      </dgm:t>
    </dgm:pt>
    <dgm:pt modelId="{3A32B418-35E1-4EE9-B013-F160EC4AFF0F}" type="sibTrans" cxnId="{24924484-C3E4-4061-9927-998431FF3EE3}">
      <dgm:prSet/>
      <dgm:spPr/>
      <dgm:t>
        <a:bodyPr/>
        <a:lstStyle/>
        <a:p>
          <a:endParaRPr lang="ru-RU" dirty="0"/>
        </a:p>
      </dgm:t>
    </dgm:pt>
    <dgm:pt modelId="{B76A2E8F-14F5-43D9-986F-2D7DBD270033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Повышение качества бюджетного планирования и исполнения бюджета</a:t>
          </a:r>
        </a:p>
      </dgm:t>
    </dgm:pt>
    <dgm:pt modelId="{2B769A0A-E5C1-43E0-BAEF-F8E9FB1AF231}" type="parTrans" cxnId="{3B93EDDA-DD63-4006-BC8E-FC364BB02E9C}">
      <dgm:prSet/>
      <dgm:spPr/>
      <dgm:t>
        <a:bodyPr/>
        <a:lstStyle/>
        <a:p>
          <a:endParaRPr lang="ru-RU"/>
        </a:p>
      </dgm:t>
    </dgm:pt>
    <dgm:pt modelId="{8FF2D7E4-0731-4846-B222-CAC7A807D991}" type="sibTrans" cxnId="{3B93EDDA-DD63-4006-BC8E-FC364BB02E9C}">
      <dgm:prSet/>
      <dgm:spPr/>
      <dgm:t>
        <a:bodyPr/>
        <a:lstStyle/>
        <a:p>
          <a:endParaRPr lang="ru-RU"/>
        </a:p>
      </dgm:t>
    </dgm:pt>
    <dgm:pt modelId="{11EE47AA-FDB0-4AF9-BF08-7552C478F12A}" type="pres">
      <dgm:prSet presAssocID="{DAAA4D93-D108-44FF-828F-C97770FF2534}" presName="Name0" presStyleCnt="0">
        <dgm:presLayoutVars>
          <dgm:dir/>
          <dgm:resizeHandles val="exact"/>
        </dgm:presLayoutVars>
      </dgm:prSet>
      <dgm:spPr/>
    </dgm:pt>
    <dgm:pt modelId="{5857CF7D-D3DB-42BB-AD21-D7B7E24FC915}" type="pres">
      <dgm:prSet presAssocID="{1192B6F7-2CD3-407E-84DD-B8806CA10A65}" presName="node" presStyleLbl="node1" presStyleIdx="0" presStyleCnt="3">
        <dgm:presLayoutVars>
          <dgm:bulletEnabled val="1"/>
        </dgm:presLayoutVars>
      </dgm:prSet>
      <dgm:spPr/>
    </dgm:pt>
    <dgm:pt modelId="{57669D67-370C-493A-BFEC-F4C7DB75B8BD}" type="pres">
      <dgm:prSet presAssocID="{9CC179C1-95C9-402E-9AE6-805FE2FCF142}" presName="sibTrans" presStyleLbl="sibTrans2D1" presStyleIdx="0" presStyleCnt="2"/>
      <dgm:spPr/>
    </dgm:pt>
    <dgm:pt modelId="{87CDB0E2-90D5-42B9-A603-FEA686F73A30}" type="pres">
      <dgm:prSet presAssocID="{9CC179C1-95C9-402E-9AE6-805FE2FCF142}" presName="connectorText" presStyleLbl="sibTrans2D1" presStyleIdx="0" presStyleCnt="2"/>
      <dgm:spPr/>
    </dgm:pt>
    <dgm:pt modelId="{BE027871-0C2A-44AE-B41D-6F125FF3FC0D}" type="pres">
      <dgm:prSet presAssocID="{9003B1BB-5676-4B3B-B51B-69F338316D90}" presName="node" presStyleLbl="node1" presStyleIdx="1" presStyleCnt="3">
        <dgm:presLayoutVars>
          <dgm:bulletEnabled val="1"/>
        </dgm:presLayoutVars>
      </dgm:prSet>
      <dgm:spPr/>
    </dgm:pt>
    <dgm:pt modelId="{D9B20406-2BBF-417D-8E0D-271A2751B0FA}" type="pres">
      <dgm:prSet presAssocID="{3A32B418-35E1-4EE9-B013-F160EC4AFF0F}" presName="sibTrans" presStyleLbl="sibTrans2D1" presStyleIdx="1" presStyleCnt="2"/>
      <dgm:spPr/>
    </dgm:pt>
    <dgm:pt modelId="{3B70918F-BF3B-478A-B6DA-C08E640F519E}" type="pres">
      <dgm:prSet presAssocID="{3A32B418-35E1-4EE9-B013-F160EC4AFF0F}" presName="connectorText" presStyleLbl="sibTrans2D1" presStyleIdx="1" presStyleCnt="2"/>
      <dgm:spPr/>
    </dgm:pt>
    <dgm:pt modelId="{8E386136-83CA-46D3-8CEC-35C09F98688F}" type="pres">
      <dgm:prSet presAssocID="{B76A2E8F-14F5-43D9-986F-2D7DBD270033}" presName="node" presStyleLbl="node1" presStyleIdx="2" presStyleCnt="3">
        <dgm:presLayoutVars>
          <dgm:bulletEnabled val="1"/>
        </dgm:presLayoutVars>
      </dgm:prSet>
      <dgm:spPr/>
    </dgm:pt>
  </dgm:ptLst>
  <dgm:cxnLst>
    <dgm:cxn modelId="{067B1F04-B146-44C1-B154-83CD3B2684A2}" type="presOf" srcId="{3A32B418-35E1-4EE9-B013-F160EC4AFF0F}" destId="{3B70918F-BF3B-478A-B6DA-C08E640F519E}" srcOrd="1" destOrd="0" presId="urn:microsoft.com/office/officeart/2005/8/layout/process1"/>
    <dgm:cxn modelId="{AF7C073A-321E-4D78-B704-34AC477DD8A9}" srcId="{DAAA4D93-D108-44FF-828F-C97770FF2534}" destId="{1192B6F7-2CD3-407E-84DD-B8806CA10A65}" srcOrd="0" destOrd="0" parTransId="{FF270A70-171F-40A7-8DF2-C3DCB4AF10F4}" sibTransId="{9CC179C1-95C9-402E-9AE6-805FE2FCF142}"/>
    <dgm:cxn modelId="{071DA842-D7F5-4ECC-9727-6279C01A0A63}" type="presOf" srcId="{9CC179C1-95C9-402E-9AE6-805FE2FCF142}" destId="{87CDB0E2-90D5-42B9-A603-FEA686F73A30}" srcOrd="1" destOrd="0" presId="urn:microsoft.com/office/officeart/2005/8/layout/process1"/>
    <dgm:cxn modelId="{CB685250-8109-48C9-8943-23FD0A63F0AF}" type="presOf" srcId="{3A32B418-35E1-4EE9-B013-F160EC4AFF0F}" destId="{D9B20406-2BBF-417D-8E0D-271A2751B0FA}" srcOrd="0" destOrd="0" presId="urn:microsoft.com/office/officeart/2005/8/layout/process1"/>
    <dgm:cxn modelId="{1E1B5C74-342E-4F42-A849-5438634F083C}" type="presOf" srcId="{9003B1BB-5676-4B3B-B51B-69F338316D90}" destId="{BE027871-0C2A-44AE-B41D-6F125FF3FC0D}" srcOrd="0" destOrd="0" presId="urn:microsoft.com/office/officeart/2005/8/layout/process1"/>
    <dgm:cxn modelId="{5C0CF57C-CC21-41D0-96DA-77F218AEC0D3}" type="presOf" srcId="{DAAA4D93-D108-44FF-828F-C97770FF2534}" destId="{11EE47AA-FDB0-4AF9-BF08-7552C478F12A}" srcOrd="0" destOrd="0" presId="urn:microsoft.com/office/officeart/2005/8/layout/process1"/>
    <dgm:cxn modelId="{24924484-C3E4-4061-9927-998431FF3EE3}" srcId="{DAAA4D93-D108-44FF-828F-C97770FF2534}" destId="{9003B1BB-5676-4B3B-B51B-69F338316D90}" srcOrd="1" destOrd="0" parTransId="{DD86194B-F5A3-49B0-A3D1-184514B4067E}" sibTransId="{3A32B418-35E1-4EE9-B013-F160EC4AFF0F}"/>
    <dgm:cxn modelId="{267F0E9D-9206-4C9C-9EA7-8F81BF7F2060}" type="presOf" srcId="{B76A2E8F-14F5-43D9-986F-2D7DBD270033}" destId="{8E386136-83CA-46D3-8CEC-35C09F98688F}" srcOrd="0" destOrd="0" presId="urn:microsoft.com/office/officeart/2005/8/layout/process1"/>
    <dgm:cxn modelId="{3203DCB4-1160-4A31-98DE-848B66111B75}" type="presOf" srcId="{1192B6F7-2CD3-407E-84DD-B8806CA10A65}" destId="{5857CF7D-D3DB-42BB-AD21-D7B7E24FC915}" srcOrd="0" destOrd="0" presId="urn:microsoft.com/office/officeart/2005/8/layout/process1"/>
    <dgm:cxn modelId="{3B98DAB5-4533-449A-AB63-34A4572979B4}" type="presOf" srcId="{9CC179C1-95C9-402E-9AE6-805FE2FCF142}" destId="{57669D67-370C-493A-BFEC-F4C7DB75B8BD}" srcOrd="0" destOrd="0" presId="urn:microsoft.com/office/officeart/2005/8/layout/process1"/>
    <dgm:cxn modelId="{3B93EDDA-DD63-4006-BC8E-FC364BB02E9C}" srcId="{DAAA4D93-D108-44FF-828F-C97770FF2534}" destId="{B76A2E8F-14F5-43D9-986F-2D7DBD270033}" srcOrd="2" destOrd="0" parTransId="{2B769A0A-E5C1-43E0-BAEF-F8E9FB1AF231}" sibTransId="{8FF2D7E4-0731-4846-B222-CAC7A807D991}"/>
    <dgm:cxn modelId="{04F7C2BC-A894-4089-AB64-FF4B8BF9E3BF}" type="presParOf" srcId="{11EE47AA-FDB0-4AF9-BF08-7552C478F12A}" destId="{5857CF7D-D3DB-42BB-AD21-D7B7E24FC915}" srcOrd="0" destOrd="0" presId="urn:microsoft.com/office/officeart/2005/8/layout/process1"/>
    <dgm:cxn modelId="{16855F93-2FE4-4142-83FA-FC06156A28AD}" type="presParOf" srcId="{11EE47AA-FDB0-4AF9-BF08-7552C478F12A}" destId="{57669D67-370C-493A-BFEC-F4C7DB75B8BD}" srcOrd="1" destOrd="0" presId="urn:microsoft.com/office/officeart/2005/8/layout/process1"/>
    <dgm:cxn modelId="{3E69ED1F-D140-4A07-BECB-41F9D3AFBEC0}" type="presParOf" srcId="{57669D67-370C-493A-BFEC-F4C7DB75B8BD}" destId="{87CDB0E2-90D5-42B9-A603-FEA686F73A30}" srcOrd="0" destOrd="0" presId="urn:microsoft.com/office/officeart/2005/8/layout/process1"/>
    <dgm:cxn modelId="{717F219A-3CB4-449C-97F5-44AA76A5EF6B}" type="presParOf" srcId="{11EE47AA-FDB0-4AF9-BF08-7552C478F12A}" destId="{BE027871-0C2A-44AE-B41D-6F125FF3FC0D}" srcOrd="2" destOrd="0" presId="urn:microsoft.com/office/officeart/2005/8/layout/process1"/>
    <dgm:cxn modelId="{C1C728A7-4934-4997-8DEA-7F72099B2D92}" type="presParOf" srcId="{11EE47AA-FDB0-4AF9-BF08-7552C478F12A}" destId="{D9B20406-2BBF-417D-8E0D-271A2751B0FA}" srcOrd="3" destOrd="0" presId="urn:microsoft.com/office/officeart/2005/8/layout/process1"/>
    <dgm:cxn modelId="{C036AC55-E920-4EDB-AF7C-A0F893AFEC85}" type="presParOf" srcId="{D9B20406-2BBF-417D-8E0D-271A2751B0FA}" destId="{3B70918F-BF3B-478A-B6DA-C08E640F519E}" srcOrd="0" destOrd="0" presId="urn:microsoft.com/office/officeart/2005/8/layout/process1"/>
    <dgm:cxn modelId="{70968109-FB70-4806-94FE-4DE0DB767497}" type="presParOf" srcId="{11EE47AA-FDB0-4AF9-BF08-7552C478F12A}" destId="{8E386136-83CA-46D3-8CEC-35C09F98688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7CF7D-D3DB-42BB-AD21-D7B7E24FC915}">
      <dsp:nvSpPr>
        <dsp:cNvPr id="0" name=""/>
        <dsp:cNvSpPr/>
      </dsp:nvSpPr>
      <dsp:spPr>
        <a:xfrm>
          <a:off x="7906" y="99680"/>
          <a:ext cx="2363272" cy="14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</a:rPr>
            <a:t>Осуществление бюджетных расходов посредством финансирования муниципальных программ</a:t>
          </a:r>
        </a:p>
      </dsp:txBody>
      <dsp:txXfrm>
        <a:off x="51383" y="143157"/>
        <a:ext cx="2276318" cy="1397476"/>
      </dsp:txXfrm>
    </dsp:sp>
    <dsp:sp modelId="{57669D67-370C-493A-BFEC-F4C7DB75B8BD}">
      <dsp:nvSpPr>
        <dsp:cNvPr id="0" name=""/>
        <dsp:cNvSpPr/>
      </dsp:nvSpPr>
      <dsp:spPr>
        <a:xfrm>
          <a:off x="2607506" y="548849"/>
          <a:ext cx="501013" cy="58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2607506" y="666067"/>
        <a:ext cx="350709" cy="351655"/>
      </dsp:txXfrm>
    </dsp:sp>
    <dsp:sp modelId="{BE027871-0C2A-44AE-B41D-6F125FF3FC0D}">
      <dsp:nvSpPr>
        <dsp:cNvPr id="0" name=""/>
        <dsp:cNvSpPr/>
      </dsp:nvSpPr>
      <dsp:spPr>
        <a:xfrm>
          <a:off x="3316488" y="99680"/>
          <a:ext cx="2363272" cy="14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</a:rPr>
            <a:t>Взаимосвязь бюджетных расходов с результатами реализации муниципальных программ</a:t>
          </a:r>
        </a:p>
      </dsp:txBody>
      <dsp:txXfrm>
        <a:off x="3359965" y="143157"/>
        <a:ext cx="2276318" cy="1397476"/>
      </dsp:txXfrm>
    </dsp:sp>
    <dsp:sp modelId="{D9B20406-2BBF-417D-8E0D-271A2751B0FA}">
      <dsp:nvSpPr>
        <dsp:cNvPr id="0" name=""/>
        <dsp:cNvSpPr/>
      </dsp:nvSpPr>
      <dsp:spPr>
        <a:xfrm>
          <a:off x="5916088" y="548849"/>
          <a:ext cx="501013" cy="586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5916088" y="666067"/>
        <a:ext cx="350709" cy="351655"/>
      </dsp:txXfrm>
    </dsp:sp>
    <dsp:sp modelId="{8E386136-83CA-46D3-8CEC-35C09F98688F}">
      <dsp:nvSpPr>
        <dsp:cNvPr id="0" name=""/>
        <dsp:cNvSpPr/>
      </dsp:nvSpPr>
      <dsp:spPr>
        <a:xfrm>
          <a:off x="6625070" y="99680"/>
          <a:ext cx="2363272" cy="1484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solidFill>
                <a:schemeClr val="bg1"/>
              </a:solidFill>
            </a:rPr>
            <a:t>Повышение качества бюджетного планирования и исполнения бюджета</a:t>
          </a:r>
        </a:p>
      </dsp:txBody>
      <dsp:txXfrm>
        <a:off x="6668547" y="143157"/>
        <a:ext cx="2276318" cy="139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60830A-6E7A-4801-946F-4A9297F6C417}" type="datetimeFigureOut">
              <a:rPr lang="ru-RU"/>
              <a:pPr>
                <a:defRPr/>
              </a:pPr>
              <a:t>13.05.2026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E091BD-0E46-485C-99B7-1606782C2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1626-51A0-48E2-A80C-F16D9F1F9F05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4E40-2EF1-4DC3-9CA6-4F04F6B7728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55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3FF67-4EBE-40E8-8577-3FE66F1E830C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8017-6840-4A3E-8063-132266A9AB7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1916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BDE42-7A63-4A06-A2F7-17AB9D347AAA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0BBA-9C14-44DF-BF52-B40ABCBE9C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58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112F-B71D-4BB0-A1A7-1D58B98E08EB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E26DF-AC87-4FB1-9277-8F4E7B7742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809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dirty="0">
                <a:solidFill>
                  <a:schemeClr val="accent1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6F7D-ED60-4CEB-9C23-2CD59B0D19E4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2268F-5F14-43E0-8EAE-4C51020932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2214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9C27-C910-4D4B-81EE-CE3225A3D320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4F55-8928-4A7B-8687-5C2B6CD5535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308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D0B3-5491-49BA-8E05-AB7F91BF35D7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B01E3-AC7E-491F-AB6A-F9352EC21E2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7343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4187-B1F8-4AFC-8C52-94409ACF5C56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0D18-EB52-4411-8A5F-70192D3690C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208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F3C9-0C2B-46F4-9DE6-101F30DC3695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61F7-8486-46C7-9B0B-BE72AD0BA4E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885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D725-2286-4542-B1BA-544B4B33349C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7FAB-A321-412E-A195-170019DAE8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583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E3867-00E0-46EA-8FFD-34B0B0526220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A7BD-5B2B-4CBE-8AD2-57C1C76EEA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237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431CA-ADF2-4712-8000-97CDBE3365EC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7C202-432D-4431-B03E-808E5D2D17F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854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1909-5CC0-43AB-A6D0-F0914AAAD5E5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1D915-CF30-4BFE-91C5-6B8E1DA3BA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34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0B32-3D96-441F-94C5-EE28318E3C9E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A96A-0D2E-4E59-BD1A-B4587F722C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645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FBEB-9CA2-4A52-8D8D-D3EDE4F5EA74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1163B-DC99-4D5B-91A2-DC751C9C6F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246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80F3-9797-439B-AB12-B182E5CE1FF8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E69C5-25B3-4ECE-9085-AE206674401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02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273F5-4033-4B48-B552-9CE1D5791F7A}" type="datetime1">
              <a:rPr lang="en-US"/>
              <a:pPr>
                <a:defRPr/>
              </a:pPr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2830E63-0BCC-44B8-9DCB-46DD5ACBEA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  <p:sldLayoutId id="2147484269" r:id="rId13"/>
    <p:sldLayoutId id="2147484270" r:id="rId14"/>
    <p:sldLayoutId id="2147484271" r:id="rId15"/>
    <p:sldLayoutId id="2147484272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ad.nobl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f.nobl.ru/" TargetMode="External"/><Relationship Id="rId2" Type="http://schemas.openxmlformats.org/officeDocument/2006/relationships/hyperlink" Target="http://www.budget.g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ufvad@mail.ru" TargetMode="External"/><Relationship Id="rId5" Type="http://schemas.openxmlformats.org/officeDocument/2006/relationships/hyperlink" Target="https://vad.nobl.ru/activity/10792/" TargetMode="External"/><Relationship Id="rId4" Type="http://schemas.openxmlformats.org/officeDocument/2006/relationships/hyperlink" Target="http://www.bus.g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AF44F397-6C01-40DE-A0EC-A93987CE3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227" y="6043007"/>
            <a:ext cx="10760341" cy="591059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 решению Совета депутатов Вадского муниципального округа Нижегородской области от 20 апреля 2026 г. № 33 «Об исполнении бюджета Вадского муниципального округа Нижегородской области за 2025 год»</a:t>
            </a:r>
            <a:endParaRPr lang="ru-RU" altLang="ru-RU" sz="3200" dirty="0">
              <a:solidFill>
                <a:srgbClr val="00B050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59553B7-1CD2-47FA-BDC4-E47E9467873D}"/>
              </a:ext>
            </a:extLst>
          </p:cNvPr>
          <p:cNvSpPr txBox="1">
            <a:spLocks/>
          </p:cNvSpPr>
          <p:nvPr/>
        </p:nvSpPr>
        <p:spPr bwMode="auto">
          <a:xfrm>
            <a:off x="914400" y="1262189"/>
            <a:ext cx="109823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2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Вадского муниципального округа Нижегородской области</a:t>
            </a:r>
            <a:br>
              <a:rPr lang="ru-RU" alt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0805AF2-EBE7-4EF0-B654-DCEC5DE2C764}"/>
              </a:ext>
            </a:extLst>
          </p:cNvPr>
          <p:cNvSpPr txBox="1">
            <a:spLocks/>
          </p:cNvSpPr>
          <p:nvPr/>
        </p:nvSpPr>
        <p:spPr bwMode="auto">
          <a:xfrm>
            <a:off x="4146550" y="4564063"/>
            <a:ext cx="43640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7500" lnSpcReduction="2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сборник</a:t>
            </a:r>
            <a:br>
              <a:rPr lang="ru-RU" alt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 descr="http://autotravel-nn.ru/uploads/images/nature/12apost.jpg">
            <a:extLst>
              <a:ext uri="{FF2B5EF4-FFF2-40B4-BE49-F238E27FC236}">
                <a16:creationId xmlns:a16="http://schemas.microsoft.com/office/drawing/2014/main" id="{34D84319-4C93-42F2-98D6-9DB61DD9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97" y="1688157"/>
            <a:ext cx="5028307" cy="3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avatars.mds.yandex.net/i?id=363897d62cd38d80ea7ec379d597f5647093827e-8549420-images-thumbs&amp;n=13">
            <a:extLst>
              <a:ext uri="{FF2B5EF4-FFF2-40B4-BE49-F238E27FC236}">
                <a16:creationId xmlns:a16="http://schemas.microsoft.com/office/drawing/2014/main" id="{6B636DCF-7DB9-4BCC-A7C0-53FC5C4D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04" y="1708671"/>
            <a:ext cx="5677632" cy="334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C0A49F-D06E-4732-8C39-810167EFC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18" y="79462"/>
            <a:ext cx="918982" cy="114848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7695FFA-3C7D-4AFC-B8CE-33960586A188}"/>
              </a:ext>
            </a:extLst>
          </p:cNvPr>
          <p:cNvSpPr txBox="1">
            <a:spLocks/>
          </p:cNvSpPr>
          <p:nvPr/>
        </p:nvSpPr>
        <p:spPr bwMode="auto">
          <a:xfrm>
            <a:off x="965437" y="5101510"/>
            <a:ext cx="109823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ВАДСКОГО МУНИЦИПАЛЬНОГО ОКРУГА НИЖЕГОРОДСКОЙ ОБЛАСТИ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308914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500" y="476585"/>
            <a:ext cx="10129422" cy="9096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Распределение расходов бюджета округа в 2025 году по отраслям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11950"/>
              </p:ext>
            </p:extLst>
          </p:nvPr>
        </p:nvGraphicFramePr>
        <p:xfrm>
          <a:off x="921544" y="1075408"/>
          <a:ext cx="10691812" cy="5722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0D94B1-E82C-46F5-A225-77F8786D711E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2589213" y="329406"/>
            <a:ext cx="8912225" cy="730713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Что такое программный бюджет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38763" y="1152525"/>
            <a:ext cx="9521424" cy="255389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Программный бюджет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все или почти все расходы включены в программы и каждая программа своей целью прямо увязана с тем или иным стратегическим итогом деятельности ведомства.</a:t>
            </a:r>
          </a:p>
          <a:p>
            <a:pPr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Программное бюджетирование представляет собой  методологию планирования, исполнения и контроля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бюджетной политики, общественной значимости ожидаемых и конечных результатов использования бюджетных средств.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4810662"/>
              </p:ext>
            </p:extLst>
          </p:nvPr>
        </p:nvGraphicFramePr>
        <p:xfrm>
          <a:off x="2589213" y="3798823"/>
          <a:ext cx="8996250" cy="1683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2589213" y="5589909"/>
            <a:ext cx="89962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8775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</a:rPr>
              <a:t>Бюджет Вадского муниципального округа в 20</a:t>
            </a:r>
            <a:r>
              <a:rPr lang="en-US" altLang="ru-RU" sz="1500" dirty="0">
                <a:solidFill>
                  <a:schemeClr val="tx1"/>
                </a:solidFill>
              </a:rPr>
              <a:t>25</a:t>
            </a:r>
            <a:r>
              <a:rPr lang="ru-RU" altLang="ru-RU" sz="1500" dirty="0">
                <a:solidFill>
                  <a:schemeClr val="tx1"/>
                </a:solidFill>
              </a:rPr>
              <a:t> году был исполнен в программном формате на  основе 18 муниципальных программ, доля программных расходов составила </a:t>
            </a:r>
            <a:r>
              <a:rPr lang="en-US" altLang="ru-RU" sz="1500" dirty="0">
                <a:solidFill>
                  <a:schemeClr val="tx1"/>
                </a:solidFill>
              </a:rPr>
              <a:t>88</a:t>
            </a:r>
            <a:r>
              <a:rPr lang="ru-RU" altLang="ru-RU" sz="1500" dirty="0">
                <a:solidFill>
                  <a:schemeClr val="tx1"/>
                </a:solidFill>
              </a:rPr>
              <a:t>,8%.</a:t>
            </a:r>
          </a:p>
        </p:txBody>
      </p:sp>
      <p:sp>
        <p:nvSpPr>
          <p:cNvPr id="3584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C7A5ED-E20C-461F-B86C-5D0C7998E6B7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394" y="257078"/>
            <a:ext cx="9804400" cy="99043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Финансирование муниципальных программ из бюджета Вадского муниципального округа в 202</a:t>
            </a:r>
            <a:r>
              <a:rPr lang="en-US" sz="31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5</a:t>
            </a:r>
            <a:r>
              <a:rPr lang="ru-RU" sz="31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году (млн. руб.)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821830"/>
              </p:ext>
            </p:extLst>
          </p:nvPr>
        </p:nvGraphicFramePr>
        <p:xfrm>
          <a:off x="1423251" y="1247513"/>
          <a:ext cx="10370634" cy="5324447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466269">
                  <a:extLst>
                    <a:ext uri="{9D8B030D-6E8A-4147-A177-3AD203B41FA5}">
                      <a16:colId xmlns:a16="http://schemas.microsoft.com/office/drawing/2014/main" val="2128300345"/>
                    </a:ext>
                  </a:extLst>
                </a:gridCol>
                <a:gridCol w="474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30">
                  <a:extLst>
                    <a:ext uri="{9D8B030D-6E8A-4147-A177-3AD203B41FA5}">
                      <a16:colId xmlns:a16="http://schemas.microsoft.com/office/drawing/2014/main" val="2593582392"/>
                    </a:ext>
                  </a:extLst>
                </a:gridCol>
                <a:gridCol w="983190">
                  <a:extLst>
                    <a:ext uri="{9D8B030D-6E8A-4147-A177-3AD203B41FA5}">
                      <a16:colId xmlns:a16="http://schemas.microsoft.com/office/drawing/2014/main" val="3587470079"/>
                    </a:ext>
                  </a:extLst>
                </a:gridCol>
                <a:gridCol w="841445">
                  <a:extLst>
                    <a:ext uri="{9D8B030D-6E8A-4147-A177-3AD203B41FA5}">
                      <a16:colId xmlns:a16="http://schemas.microsoft.com/office/drawing/2014/main" val="1629826535"/>
                    </a:ext>
                  </a:extLst>
                </a:gridCol>
                <a:gridCol w="1193182">
                  <a:extLst>
                    <a:ext uri="{9D8B030D-6E8A-4147-A177-3AD203B41FA5}">
                      <a16:colId xmlns:a16="http://schemas.microsoft.com/office/drawing/2014/main" val="3697445730"/>
                    </a:ext>
                  </a:extLst>
                </a:gridCol>
              </a:tblGrid>
              <a:tr h="547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Сокращенное</a:t>
                      </a:r>
                      <a:r>
                        <a:rPr lang="ru-RU" sz="1200" u="none" strike="noStrike" baseline="0" dirty="0"/>
                        <a:t> наименование муниципальной программы</a:t>
                      </a:r>
                      <a:r>
                        <a:rPr lang="ru-RU" sz="1200" u="none" strike="noStrike" dirty="0"/>
                        <a:t>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Первоначаль-ный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Уточнен-ный 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плана, %</a:t>
                      </a:r>
                    </a:p>
                  </a:txBody>
                  <a:tcPr marL="3665" marR="3665" marT="366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Доля</a:t>
                      </a:r>
                      <a:r>
                        <a:rPr lang="en-US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программных расходах, %</a:t>
                      </a:r>
                    </a:p>
                  </a:txBody>
                  <a:tcPr marL="3665" marR="3665" marT="366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образования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512,24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554,22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544,19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98,19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42,54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Социальная поддержка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6,60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Обеспечение населения качественными услугами в сфере ЖКХ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76,12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156,02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106,40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68,20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Формирование комфортной городской среды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3220124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Охрана окружающей среды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17,30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11,77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68,03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культуры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111,46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118,25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117,42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99,30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Информационное общество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5,05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97,23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0,38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физической культуры и спорта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4,54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7,09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6,88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97,04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агропромышленного комплекса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97,52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96,67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96,67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7,56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Управление муниципальным имуществом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44,04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11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Управление муниципальными финансами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16,26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18,01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17,88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99,28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предпринимательства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13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Защита населения и территорий от чрезвычайных ситуаций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29,28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33,05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32,41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98,06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2,53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Энергоэффективность и развитие энергетики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83,33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0868191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Развитие транспортной системы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83,22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144,99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137,21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94,63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10,73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16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Обеспечение общественного порядка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59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Переселение граждан из аварийного жилищного фонда с учетом развития малоэтажного жилищного строительства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0,70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828925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 Cyr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173,44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173,43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99,99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/>
                          <a:ea typeface="+mn-ea"/>
                          <a:cs typeface="+mn-cs"/>
                        </a:rPr>
                        <a:t>13,56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4461852"/>
                  </a:ext>
                </a:extLst>
              </a:tr>
              <a:tr h="424417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 ИТОГО: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956,33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1 356,31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1 279,22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94,32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200" b="1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798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76263" y="677863"/>
            <a:ext cx="779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F24DF8B-ACFD-419D-B90A-1489DE69E65A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ru-RU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724538" y="240960"/>
            <a:ext cx="9120787" cy="617960"/>
          </a:xfrm>
        </p:spPr>
        <p:txBody>
          <a:bodyPr/>
          <a:lstStyle/>
          <a:p>
            <a:pPr>
              <a:defRPr/>
            </a:pPr>
            <a:r>
              <a:rPr lang="ru-RU" altLang="ru-RU" sz="16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образования и молодежной политики в Вадском муниципальном округе Нижегородской области на 2021-2026 годы"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275" y="969962"/>
            <a:ext cx="10665136" cy="2236120"/>
          </a:xfrm>
        </p:spPr>
        <p:txBody>
          <a:bodyPr/>
          <a:lstStyle/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Мероприятия программы реализовывали 2 учреждения среднего общего образования, 6 учреждений основного общего образования с общим числом обучающихся 1 357 человек,  11 дошкольных образовательных учреждений с общим числом воспитанников 450 , 2 учреждения дополнительного образования детей, подведомственных управлению образования и молодежной политики с общим числом обучающихся 797 человек. 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В образовательных организациях округа работает 229 педагогических работников, из них 221 педагог с высшим образованием. 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Из 38 выпускников 11 классов, сдававших ЕГЭ, 7 получили  аттестат с отличием и медаль «За особые успехи в учении» 1 степени и 5 аттестатов  с отличием и медаль «За особые успехи в учении» 2 степени</a:t>
            </a:r>
          </a:p>
          <a:p>
            <a:pPr>
              <a:defRPr/>
            </a:pPr>
            <a:r>
              <a:rPr lang="ru-RU" sz="1100" dirty="0">
                <a:solidFill>
                  <a:schemeClr val="tx1"/>
                </a:solidFill>
              </a:rPr>
              <a:t>На реализацию мероприятий по антитеррористической защищенности образовательных организаций выделено 6 639 тыс. руб. На эти средства выполнена установка ограждения МАОУ «</a:t>
            </a:r>
            <a:r>
              <a:rPr lang="ru-RU" sz="1100" dirty="0" err="1">
                <a:solidFill>
                  <a:schemeClr val="tx1"/>
                </a:solidFill>
              </a:rPr>
              <a:t>Петлинская</a:t>
            </a:r>
            <a:r>
              <a:rPr lang="ru-RU" sz="1100" dirty="0">
                <a:solidFill>
                  <a:schemeClr val="tx1"/>
                </a:solidFill>
              </a:rPr>
              <a:t> ООШ», МАОУ «Дубенская ООШ», завершено ограждение МАОУ «</a:t>
            </a:r>
            <a:r>
              <a:rPr lang="ru-RU" sz="1100" dirty="0" err="1">
                <a:solidFill>
                  <a:schemeClr val="tx1"/>
                </a:solidFill>
              </a:rPr>
              <a:t>Умайская</a:t>
            </a:r>
            <a:r>
              <a:rPr lang="ru-RU" sz="1100" dirty="0">
                <a:solidFill>
                  <a:schemeClr val="tx1"/>
                </a:solidFill>
              </a:rPr>
              <a:t> ООШ», обустроено наружное освещение МАОУ «</a:t>
            </a:r>
            <a:r>
              <a:rPr lang="ru-RU" sz="1100" dirty="0" err="1">
                <a:solidFill>
                  <a:schemeClr val="tx1"/>
                </a:solidFill>
              </a:rPr>
              <a:t>Крутомайданская</a:t>
            </a:r>
            <a:r>
              <a:rPr lang="ru-RU" sz="1100" dirty="0">
                <a:solidFill>
                  <a:schemeClr val="tx1"/>
                </a:solidFill>
              </a:rPr>
              <a:t> ООШ», МАОУ «</a:t>
            </a:r>
            <a:r>
              <a:rPr lang="ru-RU" sz="1100" dirty="0" err="1">
                <a:solidFill>
                  <a:schemeClr val="tx1"/>
                </a:solidFill>
              </a:rPr>
              <a:t>Карьерская</a:t>
            </a:r>
            <a:r>
              <a:rPr lang="ru-RU" sz="1100" dirty="0">
                <a:solidFill>
                  <a:schemeClr val="tx1"/>
                </a:solidFill>
              </a:rPr>
              <a:t> СОШ».</a:t>
            </a:r>
          </a:p>
          <a:p>
            <a:pPr>
              <a:defRPr/>
            </a:pP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39FDBC-A857-4BAE-A2C2-EA509E54685B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38917" name="Picture 2" descr="http://akkol-akmo.gov.kz/res/uploads/images/40/proekti_postanovlenij/obraz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33" y="236902"/>
            <a:ext cx="779462" cy="7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09816"/>
              </p:ext>
            </p:extLst>
          </p:nvPr>
        </p:nvGraphicFramePr>
        <p:xfrm>
          <a:off x="1326997" y="3244346"/>
          <a:ext cx="10649414" cy="339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3507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568769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550507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404827">
                  <a:extLst>
                    <a:ext uri="{9D8B030D-6E8A-4147-A177-3AD203B41FA5}">
                      <a16:colId xmlns:a16="http://schemas.microsoft.com/office/drawing/2014/main" val="2744343385"/>
                    </a:ext>
                  </a:extLst>
                </a:gridCol>
              </a:tblGrid>
              <a:tr h="324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Наиболее значимые 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Степень вып., 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166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Доступность дошкольного образования для детей возрасте 3 - 7 лет,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404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Доля кадров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учреждений дошкольного образования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высшим профессиональным образованием в сфере образования от общего числа педагогических работников,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 находятся в процессе обучения в образовательной организации высшего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  <a:tr h="484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Отношение среднего балла ЕГЭ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(в расчета на 1 предмет)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образовательных организациях с лучшими результатами ЕГЭ к среднему баллу ЕГЭ в образовательных организациях с худшими результатами ЕГЭ,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846281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Удельный вес численности детей школьного возраста, охваченного общим образованием, в общей численности детей школьного возраста,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802135"/>
                  </a:ext>
                </a:extLst>
              </a:tr>
              <a:tr h="325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Доля кадров с высшим профессиональным образованием в сфере общего образования от общего числа педагогических работников,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Обновление кадрового состава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36202"/>
                  </a:ext>
                </a:extLst>
              </a:tr>
              <a:tr h="4842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Удельный вес численности руководителей муниципальных общеобразовательных организаций, прошедших в течение последних трех лет повышение квалификации или профессиональную переподготовку,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Обновление кадрового состава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43155"/>
                  </a:ext>
                </a:extLst>
              </a:tr>
              <a:tr h="183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Охват детей в возрасте 5-18 лет программами дополнительного образования,%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6115"/>
                  </a:ext>
                </a:extLst>
              </a:tr>
              <a:tr h="1669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Доля детей, отдохнувших в учреждениях, организующих отдых и оздоровление,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2565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649894" y="237282"/>
            <a:ext cx="8453535" cy="858917"/>
          </a:xfrm>
        </p:spPr>
        <p:txBody>
          <a:bodyPr/>
          <a:lstStyle/>
          <a:p>
            <a:pPr algn="ctr">
              <a:defRPr/>
            </a:pPr>
            <a:r>
              <a:rPr lang="ru-RU" altLang="ru-RU" sz="1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«Социальная поддержка граждан Вадского муниципального округа Нижегородской области на 2021-2026 годы»</a:t>
            </a:r>
            <a:br>
              <a:rPr lang="ru-RU" altLang="ru-RU" sz="1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1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1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1159490" y="1554014"/>
            <a:ext cx="10559882" cy="1693312"/>
          </a:xfrm>
        </p:spPr>
        <p:txBody>
          <a:bodyPr/>
          <a:lstStyle/>
          <a:p>
            <a:r>
              <a:rPr lang="ru-RU" altLang="ru-RU" sz="1300" dirty="0">
                <a:solidFill>
                  <a:schemeClr val="tx1"/>
                </a:solidFill>
              </a:rPr>
              <a:t>48 человек получали ежемесячные доплаты к пенсиям лицам, замещавшим муниципальные должности и должности муниципальной службы. На данные цели из бюджета округа было выделено на сумму </a:t>
            </a:r>
            <a:r>
              <a:rPr lang="ru-RU" sz="1400" b="1" dirty="0">
                <a:solidFill>
                  <a:schemeClr val="tx1"/>
                </a:solidFill>
              </a:rPr>
              <a:t>7 742,6</a:t>
            </a:r>
            <a:r>
              <a:rPr lang="ru-RU" sz="1300" b="1" dirty="0">
                <a:solidFill>
                  <a:schemeClr val="tx1"/>
                </a:solidFill>
              </a:rPr>
              <a:t> </a:t>
            </a:r>
            <a:r>
              <a:rPr lang="ru-RU" altLang="ru-RU" sz="1300" dirty="0">
                <a:solidFill>
                  <a:schemeClr val="tx1"/>
                </a:solidFill>
              </a:rPr>
              <a:t>тыс. руб.;</a:t>
            </a:r>
          </a:p>
          <a:p>
            <a:r>
              <a:rPr lang="ru-RU" altLang="ru-RU" sz="1300" dirty="0">
                <a:solidFill>
                  <a:schemeClr val="tx1"/>
                </a:solidFill>
              </a:rPr>
              <a:t>Некоммерческим организациям Совет ветеранов и Общество инвалидов предоставлялись субсидии на реализацию мероприятий на сумму </a:t>
            </a:r>
            <a:r>
              <a:rPr lang="ru-RU" sz="1400" b="1" dirty="0">
                <a:solidFill>
                  <a:schemeClr val="tx1"/>
                </a:solidFill>
              </a:rPr>
              <a:t>1733,4</a:t>
            </a:r>
            <a:r>
              <a:rPr lang="ru-RU" altLang="ru-RU" sz="1300" dirty="0">
                <a:solidFill>
                  <a:schemeClr val="tx1"/>
                </a:solidFill>
              </a:rPr>
              <a:t> тыс. руб. </a:t>
            </a:r>
            <a:r>
              <a:rPr lang="ru-RU" sz="1300" dirty="0">
                <a:solidFill>
                  <a:schemeClr val="tx1"/>
                </a:solidFill>
              </a:rPr>
              <a:t>Средства субсидий данными организациями были израсходованы на подписку газет ветеранам (пенсионерам), на оказание материальной помощи ветеранам ВОВ и к ним приравненных, труженикам тыла (юбилеи 75,80,85,90,95 лет, похороны), на проведение Дня пожилых людей, проведение смотров-конкурсов. </a:t>
            </a:r>
          </a:p>
          <a:p>
            <a:pPr marL="0" indent="0">
              <a:buNone/>
            </a:pPr>
            <a:endParaRPr lang="ru-RU" sz="1300" dirty="0"/>
          </a:p>
          <a:p>
            <a:endParaRPr lang="ru-RU" sz="1300" dirty="0"/>
          </a:p>
          <a:p>
            <a:endParaRPr lang="ru-RU" altLang="ru-RU" sz="1300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874529-3D0D-4062-ABC8-30F521DC1F71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39941" name="Picture 2" descr="http://zhazh.ru/wp-content/uploads/2016/02/family-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3" y="237280"/>
            <a:ext cx="650464" cy="8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4905"/>
              </p:ext>
            </p:extLst>
          </p:nvPr>
        </p:nvGraphicFramePr>
        <p:xfrm>
          <a:off x="1007706" y="3761467"/>
          <a:ext cx="10863451" cy="2223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1799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802522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715501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237623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926006">
                  <a:extLst>
                    <a:ext uri="{9D8B030D-6E8A-4147-A177-3AD203B41FA5}">
                      <a16:colId xmlns:a16="http://schemas.microsoft.com/office/drawing/2014/main" val="274434338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Степень выполнения,%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465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ветеранов, участвующих в общественно значимых мероприятиях к общему числу пенсионеров  по старости,%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529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ветеранов боевых действий, инвалидов участвующих в общественно значимых мероприятиях к общему числу ветеранов боевых действий, 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  <a:p>
                      <a:pPr algn="ctr" fontAlgn="ctr"/>
                      <a:endParaRPr lang="ru-RU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846281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численности многодетных семей, шт.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36202"/>
                  </a:ext>
                </a:extLst>
              </a:tr>
              <a:tr h="50875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объектов социальной инфраструктуры, соответствующих требованиям беспрепятственного доступа к ним инвалидов и маломобильных групп населения,%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61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2657475" y="342107"/>
            <a:ext cx="9293148" cy="714375"/>
          </a:xfrm>
        </p:spPr>
        <p:txBody>
          <a:bodyPr/>
          <a:lstStyle/>
          <a:p>
            <a:pPr algn="ctr">
              <a:defRPr/>
            </a:pPr>
            <a:r>
              <a:rPr lang="ru-RU" altLang="ru-RU" sz="1600" dirty="0">
                <a:solidFill>
                  <a:srgbClr val="0A01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"Обеспечение населения Вадского муниципального округа Нижегородской области качественными услугами в сфере жилищно-коммунального хозяйства на 2021-2026 годы"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275" y="1435304"/>
            <a:ext cx="10784700" cy="3108706"/>
          </a:xfrm>
        </p:spPr>
        <p:txBody>
          <a:bodyPr/>
          <a:lstStyle/>
          <a:p>
            <a:r>
              <a:rPr lang="ru-RU" sz="1400" dirty="0"/>
              <a:t>Ремонт системы водоснабжения – 9 915,8 тыс. руб.;</a:t>
            </a:r>
          </a:p>
          <a:p>
            <a:r>
              <a:rPr lang="ru-RU" sz="1400" dirty="0"/>
              <a:t>Ремонт муниципального жилищного фонда – 1 073,4 тыс. руб., из них: взнос в фонд капремонта – 773,36 тыс. руб.</a:t>
            </a:r>
          </a:p>
          <a:p>
            <a:r>
              <a:rPr lang="ru-RU" sz="1400" dirty="0"/>
              <a:t> Мероприятия по благоустройству населенных пунктов – 65 197,9 тыс. руб., из них: заработная плата с начислениями работников МКУ «Вадблагоустройство» - 21 446,9 тыс. руб., приобретение техники для МКУ «</a:t>
            </a:r>
            <a:r>
              <a:rPr lang="ru-RU" sz="1400" dirty="0" err="1"/>
              <a:t>Вадблагоустройство</a:t>
            </a:r>
            <a:r>
              <a:rPr lang="ru-RU" sz="1400" dirty="0"/>
              <a:t>» - 4 262 тыс. руб., уличное освещение – 8 588,2 тыс. руб.,  ремонт территории природного комплекса местного значения «Святые ключи» - 4 678,1 тыс. руб.; ремонт тротуаров 12 181,2 тыс. руб., ремонт Мемориала погибшим воинам </a:t>
            </a:r>
            <a:r>
              <a:rPr lang="ru-RU" sz="1400" dirty="0" err="1"/>
              <a:t>вадчанам</a:t>
            </a:r>
            <a:r>
              <a:rPr lang="ru-RU" sz="1400" dirty="0"/>
              <a:t> в годы Великой Отечественной войны 1941-1945 гг. – 4 917,7 тыс. руб.</a:t>
            </a:r>
          </a:p>
          <a:p>
            <a:r>
              <a:rPr lang="ru-RU" sz="1400" dirty="0"/>
              <a:t>Содержание общественной бани в п. Новый Мир – 1 466,2 тыс. руб.;</a:t>
            </a:r>
          </a:p>
          <a:p>
            <a:r>
              <a:rPr lang="ru-RU" sz="1400" dirty="0"/>
              <a:t>Техническое и аварийно-диспетчерское обслуживание газопроводов -  666,9 тыс. руб.;</a:t>
            </a:r>
          </a:p>
          <a:p>
            <a:r>
              <a:rPr lang="ru-RU" sz="1400" dirty="0"/>
              <a:t>Субсидии МП «</a:t>
            </a:r>
            <a:r>
              <a:rPr lang="ru-RU" sz="1400" dirty="0" err="1"/>
              <a:t>Вадресурс</a:t>
            </a:r>
            <a:r>
              <a:rPr lang="ru-RU" sz="1400" dirty="0"/>
              <a:t>» -3 111,3 тыс. руб.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11F09EA-87BD-4F7A-B3DF-4D31B5A57EBE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1989" name="Picture 2" descr="http://gkh.volganet.ru/upload/iblock/978/08.1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10" y="379042"/>
            <a:ext cx="7794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77636"/>
              </p:ext>
            </p:extLst>
          </p:nvPr>
        </p:nvGraphicFramePr>
        <p:xfrm>
          <a:off x="1458339" y="4637790"/>
          <a:ext cx="10490572" cy="2034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0527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705080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59183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814394">
                  <a:extLst>
                    <a:ext uri="{9D8B030D-6E8A-4147-A177-3AD203B41FA5}">
                      <a16:colId xmlns:a16="http://schemas.microsoft.com/office/drawing/2014/main" val="2744343385"/>
                    </a:ext>
                  </a:extLst>
                </a:gridCol>
              </a:tblGrid>
              <a:tr h="494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0A014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0A014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0A014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0A014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Степень выполнения,%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0A014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7521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водоснабжением  вновь построенных жилых комплексов,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газоснабжением  вновь построенных жилых комплексов (Кол-во домов),%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освещенных населенных пунктов,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048530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уличной канализационной сети, нуждающейся в замене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511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604334" y="329406"/>
            <a:ext cx="8240005" cy="922346"/>
          </a:xfrm>
        </p:spPr>
        <p:txBody>
          <a:bodyPr/>
          <a:lstStyle/>
          <a:p>
            <a:pPr algn="ctr">
              <a:defRPr/>
            </a:pPr>
            <a:r>
              <a:rPr lang="ru-RU" altLang="ru-RU" sz="2000" dirty="0">
                <a:solidFill>
                  <a:srgbClr val="0C43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"Охрана окружающей среды Вадского муниципального округа Нижегородской области на 2021-2026 годы"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1162832" y="2052409"/>
            <a:ext cx="10919677" cy="2047346"/>
          </a:xfrm>
        </p:spPr>
        <p:txBody>
          <a:bodyPr/>
          <a:lstStyle/>
          <a:p>
            <a:r>
              <a:rPr lang="ru-RU" sz="1400" dirty="0"/>
              <a:t>Осуществлялось страхование гидротехнических сооружений</a:t>
            </a:r>
            <a:r>
              <a:rPr lang="en-US" sz="1400" dirty="0"/>
              <a:t> </a:t>
            </a:r>
            <a:r>
              <a:rPr lang="ru-RU" sz="1400" dirty="0"/>
              <a:t> озера Вадское – 35,3 тыс. руб.;</a:t>
            </a:r>
          </a:p>
          <a:p>
            <a:r>
              <a:rPr lang="ru-RU" sz="1400" dirty="0"/>
              <a:t>Приобретено восемь павильонов для обустройства контейнерных площадок для сбора твердых коммунальных отходов на сумму 1 133,6  тыс. руб.;</a:t>
            </a:r>
          </a:p>
          <a:p>
            <a:r>
              <a:rPr lang="ru-RU" sz="1400" dirty="0"/>
              <a:t>Приобретено 64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контейнера для сбора твердых коммунальных отходов на сумму 1 497,6 тыс. руб.;</a:t>
            </a:r>
          </a:p>
          <a:p>
            <a:r>
              <a:rPr lang="ru-RU" sz="1400" dirty="0"/>
              <a:t>На ликвидацию несанкционированных свалок и объектов размещения отходов направлено 8 404,2 тыс. руб.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240F65-1F1C-4F0D-B748-7CEDFFAFFDD2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4037" name="Picture 2" descr="http://www.nigma.ruwww.gorodnews.ru/gorod/img/7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8" y="329405"/>
            <a:ext cx="1434136" cy="92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57997"/>
              </p:ext>
            </p:extLst>
          </p:nvPr>
        </p:nvGraphicFramePr>
        <p:xfrm>
          <a:off x="1311275" y="4424686"/>
          <a:ext cx="10678087" cy="1808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5503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710155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90295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365319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836815">
                  <a:extLst>
                    <a:ext uri="{9D8B030D-6E8A-4147-A177-3AD203B41FA5}">
                      <a16:colId xmlns:a16="http://schemas.microsoft.com/office/drawing/2014/main" val="274434338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выполнения,%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3674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документов, подтверждающих обеспечение безопасности ГТС, в соответствии с предписанием Ростехнадзора РФ,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работ по созданию (обустройству) контейнерных площадок от запланированного количества,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  <a:tr h="500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населения, активно участвующая в мероприятиях по формированию благоприятной окружающей среды,%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687216" y="238014"/>
            <a:ext cx="9085684" cy="794976"/>
          </a:xfrm>
        </p:spPr>
        <p:txBody>
          <a:bodyPr/>
          <a:lstStyle/>
          <a:p>
            <a:pPr>
              <a:defRPr/>
            </a:pPr>
            <a:r>
              <a:rPr lang="ru-RU" alt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культуры Вадского муниципального округа Нижегородской области на 2021-2026 годы"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1442261" y="1355587"/>
            <a:ext cx="10566247" cy="2746154"/>
          </a:xfrm>
        </p:spPr>
        <p:txBody>
          <a:bodyPr/>
          <a:lstStyle/>
          <a:p>
            <a:r>
              <a:rPr lang="ru-RU" altLang="ru-RU" sz="1200" dirty="0">
                <a:solidFill>
                  <a:schemeClr val="tx1"/>
                </a:solidFill>
              </a:rPr>
              <a:t>Мероприятия программы реализовывались  муниципальным казенным учреждением культуры  и спорта   «Культурно-спортивное объединение Вадского муниципального  района Нижегородской области»,  в состав которого  входит районный Дом культуры, 9  сельских Домов культуры, 3 сельских клуба, музейно-выставочный центр, муниципальным казенным учреждением культуры «Централизованная библиотечная система Вадского муниципального района Нижегородской области», в состав которого входит центральная библиотека, детская центральная библиотека и 12 сельских библиотек, детской музыкальной школой, детской художественной школой.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Мастерство и высокий уровень коллективов учреждений культуры подтверждают дипломы лауреатов фестивалей и конкурсов областных межрегиональных и международных уровней.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 сельских Домах культуры установлена автоматическая пожарная сигнализация на сумму  330 тыс. руб., произведен ремонт стен в </a:t>
            </a:r>
            <a:r>
              <a:rPr lang="ru-RU" sz="1200" dirty="0" err="1">
                <a:solidFill>
                  <a:schemeClr val="tx1"/>
                </a:solidFill>
              </a:rPr>
              <a:t>Щедровском</a:t>
            </a:r>
            <a:r>
              <a:rPr lang="ru-RU" sz="1200" dirty="0">
                <a:solidFill>
                  <a:schemeClr val="tx1"/>
                </a:solidFill>
              </a:rPr>
              <a:t> сельском клубе на сумму 102,6 тыс. руб.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 здании музыкальной школы произведена замена пожарной сигнализации и установлена система передачи извещений о пожаре «Стрелец-Мониторинг» на общую сумму 682,5 тыс. руб.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17B0C07-86BF-45FA-A89C-82F733984CA5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5061" name="Picture 2" descr="http://s1.iconbird.com/ico/0612/outdated/w256h2561339696638iconLy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8" y="179802"/>
            <a:ext cx="854194" cy="8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49719"/>
              </p:ext>
            </p:extLst>
          </p:nvPr>
        </p:nvGraphicFramePr>
        <p:xfrm>
          <a:off x="1361038" y="4101741"/>
          <a:ext cx="10686181" cy="2371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8895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94062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723060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Вып.,%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87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библиотечным обслуживанием,%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38109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доли представленных зрителю музейных предметов в общем количестве музейных предметов основного фонда 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  <a:tr h="305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посещений театрально-концертных мероприятий,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90900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культурно-массовых мероприятий,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119956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контингента обучающихся  ДМШ,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520547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Укрепление контингента обучающихся  ДХШ,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366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153746" y="268129"/>
            <a:ext cx="8834049" cy="1281113"/>
          </a:xfrm>
        </p:spPr>
        <p:txBody>
          <a:bodyPr/>
          <a:lstStyle/>
          <a:p>
            <a:pPr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"Информационное общество Вадского муниципального округа Нижегородской области на 2021-2026 годы"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1045831" y="1945960"/>
            <a:ext cx="10850562" cy="2105356"/>
          </a:xfrm>
        </p:spPr>
        <p:txBody>
          <a:bodyPr/>
          <a:lstStyle/>
          <a:p>
            <a:r>
              <a:rPr lang="ru-RU" altLang="ru-RU" sz="1200" dirty="0">
                <a:solidFill>
                  <a:schemeClr val="tx1"/>
                </a:solidFill>
              </a:rPr>
              <a:t>Осуществлялась поддержка муниципального автономного учреждения «Редакции газеты «Восход» в целях освещения деятельности государственных органов и органов местного самоуправления район». На поддержку редакции газеты было выделено </a:t>
            </a:r>
            <a:r>
              <a:rPr lang="ru-RU" sz="1200" b="1" dirty="0">
                <a:solidFill>
                  <a:schemeClr val="tx1"/>
                </a:solidFill>
              </a:rPr>
              <a:t>5 159,6  </a:t>
            </a:r>
            <a:r>
              <a:rPr lang="ru-RU" altLang="ru-RU" sz="1200" b="1" dirty="0">
                <a:solidFill>
                  <a:schemeClr val="tx1"/>
                </a:solidFill>
              </a:rPr>
              <a:t> </a:t>
            </a:r>
            <a:r>
              <a:rPr lang="ru-RU" altLang="ru-RU" sz="1200" dirty="0">
                <a:solidFill>
                  <a:schemeClr val="tx1"/>
                </a:solidFill>
              </a:rPr>
              <a:t>тыс. руб. </a:t>
            </a:r>
            <a:r>
              <a:rPr lang="ru-RU" sz="1200" dirty="0">
                <a:solidFill>
                  <a:schemeClr val="tx1"/>
                </a:solidFill>
              </a:rPr>
              <a:t>Это позволило учреждению достичь следующих результатов: выпущено </a:t>
            </a:r>
            <a:r>
              <a:rPr lang="ru-RU" sz="1200" b="1" dirty="0">
                <a:solidFill>
                  <a:schemeClr val="tx1"/>
                </a:solidFill>
              </a:rPr>
              <a:t>52</a:t>
            </a:r>
            <a:r>
              <a:rPr lang="ru-RU" sz="1200" dirty="0">
                <a:solidFill>
                  <a:schemeClr val="tx1"/>
                </a:solidFill>
              </a:rPr>
              <a:t> номера газеты с общим количеством </a:t>
            </a:r>
            <a:r>
              <a:rPr lang="ru-RU" sz="1200" b="1" dirty="0">
                <a:solidFill>
                  <a:schemeClr val="tx1"/>
                </a:solidFill>
              </a:rPr>
              <a:t>93 600  </a:t>
            </a:r>
            <a:r>
              <a:rPr lang="ru-RU" sz="1200" dirty="0">
                <a:solidFill>
                  <a:schemeClr val="tx1"/>
                </a:solidFill>
              </a:rPr>
              <a:t>экземпляра.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Осуществлялась поддержка функционирования и развитие официальных Интернет-ресурсов (</a:t>
            </a:r>
            <a:r>
              <a:rPr lang="en-US" sz="1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https://vad.nobl.ru/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ru-RU" sz="1200" dirty="0">
                <a:solidFill>
                  <a:schemeClr val="tx1"/>
                </a:solidFill>
              </a:rPr>
              <a:t>органов местного самоуправления Вадского муниципального района Нижегородской области для обеспечения открытости и доступности информации об их деятельности. Оперативно предоставлялась публичная информация о деятельности администрации Вадского муниципального округа, в  том числе ежемесячная информация об исполнении бюджета округа с обязательным размещением доступной к пониманию гражданами графической информацией.</a:t>
            </a:r>
          </a:p>
          <a:p>
            <a:endParaRPr lang="ru-RU" sz="1200" dirty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F6B7DD-753D-49B7-98C0-743F25BC038A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6085" name="Picture 2" descr="http://startkomp.ru/images/ImageCac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48" y="213914"/>
            <a:ext cx="1146073" cy="114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52345"/>
              </p:ext>
            </p:extLst>
          </p:nvPr>
        </p:nvGraphicFramePr>
        <p:xfrm>
          <a:off x="1311274" y="4569321"/>
          <a:ext cx="10460832" cy="1456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7550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566218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593838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683226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</a:tblGrid>
              <a:tr h="431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Вып.,%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349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автоматизации муниципального управления в администрации Вадского муниципального  района,%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  <a:tr h="34194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оперативности предоставления публичной информации о деятельности администрации Вадского муниципального района,%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119956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читателей газеты «Восход» от общей численности населения округа,%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347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423592" y="311649"/>
            <a:ext cx="8401050" cy="1214315"/>
          </a:xfrm>
        </p:spPr>
        <p:txBody>
          <a:bodyPr/>
          <a:lstStyle/>
          <a:p>
            <a:pPr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физической культуры и спорта в Вадском муниципальном округе Нижегородской области на 2021-2026 годы"</a:t>
            </a: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1215380" y="1801110"/>
            <a:ext cx="10609262" cy="1902885"/>
          </a:xfrm>
        </p:spPr>
        <p:txBody>
          <a:bodyPr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1271 человек приняло участие в сдаче нормативов комплекса ВФСК ГТО, из них 662 участников выполнили нормативы ВФСК ГТО на знак отличия. По итогам 2025 года Вадский муниципальный округ в рейтинге ВФСК ГТО Нижегородской области занимает 1 место.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Затраты на проведение спортивных мероприятий составили 930,4 тыс. руб.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Подготовлено основание для модульной лыжной базы на сумму </a:t>
            </a:r>
            <a:r>
              <a:rPr lang="ru-RU" sz="1200" dirty="0"/>
              <a:t>2 217 тыс. руб.  Модульная лыжная база была смонтирована подрядчиком в рамках госконтракта, заключенного с Министерством спорта Нижегородской области.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Выполнены </a:t>
            </a:r>
            <a:r>
              <a:rPr lang="ru-RU" sz="1200" dirty="0"/>
              <a:t>инженерные изыскания по объекту "Строительство модульного бассейна в с. Вад» на сумму 327,8 тыс. руб.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A18B2-4955-463B-9D7E-AB00021B52FF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7109" name="Picture 2" descr="http://goskomsportrk.ru/sites/default/files/news/spart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67" y="411447"/>
            <a:ext cx="1157211" cy="8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25195"/>
              </p:ext>
            </p:extLst>
          </p:nvPr>
        </p:nvGraphicFramePr>
        <p:xfrm>
          <a:off x="1215381" y="3960694"/>
          <a:ext cx="10609261" cy="244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7183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928792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82079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132493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</a:tblGrid>
              <a:tr h="419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>
                          <a:solidFill>
                            <a:srgbClr val="26262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Вып.,%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855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проводимых спортивных мероприятий,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3856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населения округа, систематически занимающихся физической культурой и спортом от общего числа жителей округа,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66217"/>
                  </a:ext>
                </a:extLst>
              </a:tr>
              <a:tr h="3856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населения, выполнившего нормативы испытаний (тестов) комплекса ГТО на знаки отличия, от общей численности населения проживающего на территории Вадского муниципального округа в возрасте от 6 лет,%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955204"/>
                  </a:ext>
                </a:extLst>
              </a:tr>
              <a:tr h="38564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населения, зарегистрированного в электронной базе данных, от общей численности населения в возрасте от 6 лет, проживающего на территории Вадского муниципального округа,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6106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Объект 6"/>
          <p:cNvSpPr>
            <a:spLocks noGrp="1"/>
          </p:cNvSpPr>
          <p:nvPr>
            <p:ph idx="1"/>
          </p:nvPr>
        </p:nvSpPr>
        <p:spPr>
          <a:xfrm>
            <a:off x="1511558" y="803101"/>
            <a:ext cx="6307493" cy="580115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itchFamily="18" charset="0"/>
              </a:rPr>
              <a:t>Бюджет</a:t>
            </a:r>
            <a:r>
              <a:rPr lang="ru-RU" altLang="ru-RU" sz="1600" b="1" dirty="0">
                <a:latin typeface="Times New Roman" pitchFamily="18" charset="0"/>
              </a:rPr>
              <a:t> – </a:t>
            </a:r>
            <a:r>
              <a:rPr lang="ru-RU" altLang="ru-RU" sz="1600" dirty="0">
                <a:latin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местного самоуправления.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anose="02020603050405020304" pitchFamily="18" charset="0"/>
              </a:rPr>
              <a:t>Бюджетный процесс </a:t>
            </a:r>
            <a:r>
              <a:rPr lang="ru-RU" altLang="ru-RU" sz="1600" dirty="0">
                <a:latin typeface="Times New Roman" panose="02020603050405020304" pitchFamily="18" charset="0"/>
              </a:rPr>
              <a:t>– регламентируемая законодательством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 внешней проверке, рассмотрению и утверждению бюджетной отчетности;</a:t>
            </a:r>
            <a:endParaRPr lang="ru-RU" altLang="ru-RU" sz="1600" b="1" i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anose="02020603050405020304" pitchFamily="18" charset="0"/>
              </a:rPr>
              <a:t>Доходы бюджета </a:t>
            </a:r>
            <a:r>
              <a:rPr lang="ru-RU" altLang="ru-RU" sz="1600" dirty="0">
                <a:latin typeface="Times New Roman" pitchFamily="18" charset="0"/>
              </a:rPr>
              <a:t>– поступающие в бюджет денежные средства;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itchFamily="18" charset="0"/>
              </a:rPr>
              <a:t>Расходы бюджета </a:t>
            </a:r>
            <a:r>
              <a:rPr lang="ru-RU" altLang="ru-RU" sz="1600" dirty="0">
                <a:latin typeface="Times New Roman" pitchFamily="18" charset="0"/>
              </a:rPr>
              <a:t>– выплачиваемые из бюджета денежные средства;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itchFamily="18" charset="0"/>
              </a:rPr>
              <a:t>Дефицит бюджета </a:t>
            </a:r>
            <a:r>
              <a:rPr lang="ru-RU" altLang="ru-RU" sz="1600" dirty="0">
                <a:latin typeface="Times New Roman" pitchFamily="18" charset="0"/>
              </a:rPr>
              <a:t>– превышение расходов бюджета над его доходами (необходимы источники покрытия дефицита, можно, например, использовать </a:t>
            </a:r>
            <a:r>
              <a:rPr lang="ru-RU" altLang="ru-RU" sz="1600" b="1" i="1" dirty="0">
                <a:latin typeface="Times New Roman" pitchFamily="18" charset="0"/>
              </a:rPr>
              <a:t>остатки средств на счете бюджета </a:t>
            </a:r>
            <a:r>
              <a:rPr lang="ru-RU" altLang="ru-RU" sz="1600" dirty="0">
                <a:latin typeface="Times New Roman" pitchFamily="18" charset="0"/>
              </a:rPr>
              <a:t>или привлечь средства в долг);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itchFamily="18" charset="0"/>
              </a:rPr>
              <a:t>Профицит бюджета </a:t>
            </a:r>
            <a:r>
              <a:rPr lang="ru-RU" altLang="ru-RU" sz="1600" dirty="0">
                <a:latin typeface="Times New Roman" pitchFamily="18" charset="0"/>
              </a:rPr>
              <a:t>– превышение доходов над его расходами  (можно накапливать резервы, погашать имеющиеся долги);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600" b="1" i="1" dirty="0">
                <a:latin typeface="Times New Roman" pitchFamily="18" charset="0"/>
              </a:rPr>
              <a:t>Сбалансированность бюджета </a:t>
            </a:r>
            <a:r>
              <a:rPr lang="ru-RU" altLang="ru-RU" sz="1600" dirty="0">
                <a:latin typeface="Times New Roman" pitchFamily="18" charset="0"/>
              </a:rPr>
              <a:t>– объем расходов соответствует объему доходов и поступлений источников финансирования бюджета, уменьшенных на суммы выплат из бюджета, связанных с источниками финансирования дефицита  бюджета (обязательное требование, предъявляемое к составлению и утверждению бюджета). </a:t>
            </a:r>
            <a:endParaRPr lang="ru-RU" altLang="ru-RU" sz="1600" b="1" i="1" dirty="0">
              <a:latin typeface="Times New Roman" pitchFamily="18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endParaRPr lang="ru-RU" altLang="ru-RU" sz="1600" dirty="0"/>
          </a:p>
        </p:txBody>
      </p:sp>
      <p:sp>
        <p:nvSpPr>
          <p:cNvPr id="2253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813951-D058-40B0-9E42-A32452B7C6B3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ru-RU">
              <a:solidFill>
                <a:srgbClr val="FEFFFF"/>
              </a:solidFill>
            </a:endParaRP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0732ABEE-8229-4217-85A9-3D3664956823}"/>
              </a:ext>
            </a:extLst>
          </p:cNvPr>
          <p:cNvSpPr txBox="1">
            <a:spLocks/>
          </p:cNvSpPr>
          <p:nvPr/>
        </p:nvSpPr>
        <p:spPr bwMode="auto">
          <a:xfrm>
            <a:off x="7887475" y="787400"/>
            <a:ext cx="3897088" cy="56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1600" b="1" i="1" dirty="0">
                <a:latin typeface="Times New Roman" panose="02020603050405020304" pitchFamily="18" charset="0"/>
              </a:rPr>
              <a:t>Отчетный финансовый год </a:t>
            </a:r>
            <a:r>
              <a:rPr lang="ru-RU" altLang="ru-RU" sz="1600" dirty="0">
                <a:latin typeface="Times New Roman" panose="02020603050405020304" pitchFamily="18" charset="0"/>
              </a:rPr>
              <a:t>– год, предшествующий текущему финансовому году;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i="1" dirty="0">
                <a:latin typeface="Times New Roman" panose="02020603050405020304" pitchFamily="18" charset="0"/>
              </a:rPr>
              <a:t>Текущий финансовый </a:t>
            </a:r>
            <a:r>
              <a:rPr lang="ru-RU" altLang="ru-RU" sz="1400" b="1" i="1" dirty="0">
                <a:latin typeface="Times New Roman" panose="02020603050405020304" pitchFamily="18" charset="0"/>
              </a:rPr>
              <a:t>год</a:t>
            </a:r>
            <a:r>
              <a:rPr lang="ru-RU" altLang="ru-RU" sz="1600" b="1" i="1" dirty="0">
                <a:latin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и плановый период;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i="1" dirty="0">
                <a:latin typeface="Times New Roman" panose="02020603050405020304" pitchFamily="18" charset="0"/>
              </a:rPr>
              <a:t>Очередной финансовый год </a:t>
            </a:r>
            <a:r>
              <a:rPr lang="ru-RU" altLang="ru-RU" sz="1600" dirty="0">
                <a:latin typeface="Times New Roman" panose="02020603050405020304" pitchFamily="18" charset="0"/>
              </a:rPr>
              <a:t>– год, следующий за текущим финансовым годом;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1600" b="1" i="1" dirty="0">
                <a:latin typeface="Times New Roman" panose="02020603050405020304" pitchFamily="18" charset="0"/>
              </a:rPr>
              <a:t>Плановый период </a:t>
            </a:r>
            <a:r>
              <a:rPr lang="ru-RU" altLang="ru-RU" sz="1600" dirty="0">
                <a:latin typeface="Times New Roman" panose="02020603050405020304" pitchFamily="18" charset="0"/>
              </a:rPr>
              <a:t>– два финансовых года, следующие за очередным финансовым годом;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600" b="1" i="1" dirty="0">
                <a:latin typeface="Times New Roman" panose="02020603050405020304" pitchFamily="18" charset="0"/>
              </a:rPr>
              <a:t>Муниципальная программа</a:t>
            </a:r>
            <a:r>
              <a:rPr lang="ru-RU" sz="1600" dirty="0"/>
              <a:t> –</a:t>
            </a:r>
            <a:r>
              <a:rPr lang="ru-RU" sz="1600" dirty="0">
                <a:latin typeface="Times New Roman" panose="02020603050405020304" pitchFamily="18" charset="0"/>
              </a:rPr>
              <a:t>документ муниципального 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 муниципального образования в определенной сфере деятельности.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70817B7-2276-4198-BDBA-376140E6F898}"/>
              </a:ext>
            </a:extLst>
          </p:cNvPr>
          <p:cNvSpPr txBox="1">
            <a:spLocks/>
          </p:cNvSpPr>
          <p:nvPr/>
        </p:nvSpPr>
        <p:spPr bwMode="auto">
          <a:xfrm>
            <a:off x="1579982" y="253747"/>
            <a:ext cx="5921829" cy="11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ru-RU" altLang="ru-RU" sz="20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Пояснение используемых терминов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943225" y="146843"/>
            <a:ext cx="8734656" cy="1281113"/>
          </a:xfrm>
        </p:spPr>
        <p:txBody>
          <a:bodyPr/>
          <a:lstStyle/>
          <a:p>
            <a:pPr>
              <a:defRPr/>
            </a:pPr>
            <a:r>
              <a:rPr lang="ru-RU" altLang="ru-RU" sz="22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агропромышленного комплекса Вадского муниципального округа Нижегородской области на 2021-2026 годы"</a:t>
            </a:r>
            <a:br>
              <a:rPr lang="ru-RU" altLang="ru-RU" sz="22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2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1214841" y="1506355"/>
            <a:ext cx="10359483" cy="2925686"/>
          </a:xfrm>
        </p:spPr>
        <p:txBody>
          <a:bodyPr/>
          <a:lstStyle/>
          <a:p>
            <a:r>
              <a:rPr lang="ru-RU" sz="1400" dirty="0"/>
              <a:t>Предоставлено субсидий сельхозпроизводителям  на сумму 156 млн. руб.</a:t>
            </a:r>
          </a:p>
          <a:p>
            <a:r>
              <a:rPr lang="ru-RU" sz="1400" dirty="0"/>
              <a:t>Объем валовой продукции сельского хозяйства в сельхозорганизациях и КФХ (в сопоставимых ценах 2024 г.)  составил 4 802,2 млн. руб.</a:t>
            </a:r>
          </a:p>
          <a:p>
            <a:r>
              <a:rPr lang="ru-RU" sz="1400" dirty="0"/>
              <a:t>В сельском хозяйстве округа в 2025 году работало 5 сельскохозяйственных организаций, 1 организация аквакультуры, 1 перерабатывающее, 16 крестьянских (фермерских) хозяйств, 1 снабженческо-сбытовой кооператив. Общая численность работников составила 605 человек.</a:t>
            </a:r>
          </a:p>
          <a:p>
            <a:r>
              <a:rPr lang="ru-RU" sz="1400" dirty="0"/>
              <a:t>Валовой сбор зерна в весе после доработки – 75,6 тыс. тонн </a:t>
            </a:r>
          </a:p>
          <a:p>
            <a:r>
              <a:rPr lang="ru-RU" sz="1400" dirty="0"/>
              <a:t>Поголовье КРС составило 6600 голов, в т. ч. коров 2677 головы.</a:t>
            </a:r>
          </a:p>
          <a:p>
            <a:r>
              <a:rPr lang="ru-RU" sz="1400" dirty="0"/>
              <a:t>Произведено молока -  23,5 тыс. тонн. В среднем надой молока от коровы составил 8768 кг.</a:t>
            </a:r>
          </a:p>
          <a:p>
            <a:r>
              <a:rPr lang="ru-RU" sz="1400" dirty="0"/>
              <a:t>Произведено мяса на убой в живом весе 25,5 тыс. тонн. </a:t>
            </a: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CB8C9D-4D8D-44A9-AE6C-E89C6B3282A0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8133" name="Picture 2" descr="http://www.cliparthut.com/clip-arts/345/agriculture-clip-art-345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87325"/>
            <a:ext cx="1104900" cy="11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0235"/>
              </p:ext>
            </p:extLst>
          </p:nvPr>
        </p:nvGraphicFramePr>
        <p:xfrm>
          <a:off x="1311275" y="4647483"/>
          <a:ext cx="10263048" cy="19474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4716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54859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43944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156917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72612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63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 плана,%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Индекс производства продукции сельского хозяйства в хозяйствах всех категорий (в сопоставимых ценах),%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330274">
                <a:tc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рентабельности сельскохозяйственных организаций с учетом субсидий,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248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работников сельского хозяйства (без субъектов малого предпринимательства), тыс.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461657" y="239350"/>
            <a:ext cx="8358868" cy="972460"/>
          </a:xfrm>
        </p:spPr>
        <p:txBody>
          <a:bodyPr/>
          <a:lstStyle/>
          <a:p>
            <a:pPr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"Управление муниципальным имуществом Вадского муниципального округа Нижегородской области на 2021-2026 годы"</a:t>
            </a:r>
          </a:p>
        </p:txBody>
      </p:sp>
      <p:sp>
        <p:nvSpPr>
          <p:cNvPr id="49155" name="Объект 2"/>
          <p:cNvSpPr>
            <a:spLocks noGrp="1"/>
          </p:cNvSpPr>
          <p:nvPr>
            <p:ph idx="1"/>
          </p:nvPr>
        </p:nvSpPr>
        <p:spPr>
          <a:xfrm>
            <a:off x="1017760" y="1271094"/>
            <a:ext cx="10737449" cy="3061764"/>
          </a:xfrm>
        </p:spPr>
        <p:txBody>
          <a:bodyPr/>
          <a:lstStyle/>
          <a:p>
            <a:endParaRPr lang="ru-RU" sz="1200" dirty="0"/>
          </a:p>
          <a:p>
            <a:r>
              <a:rPr lang="ru-RU" sz="1200" dirty="0">
                <a:solidFill>
                  <a:schemeClr val="tx1"/>
                </a:solidFill>
              </a:rPr>
              <a:t>Общая стоимость муниципального имущества, учтенного в реестрах муниципального имущества (без учета земельных участков), составила в отчетном году 2 млрд. 167 млн. руб., что включает 1880 объектов недвижимого и движимого имущества. Кроме того 274 земельных участков находящихся в муниципальной собственности округа, с кадастровой стоимостью 269,7 млн. руб. </a:t>
            </a:r>
          </a:p>
          <a:p>
            <a:r>
              <a:rPr lang="ru-RU" sz="1200" dirty="0">
                <a:solidFill>
                  <a:schemeClr val="tx1"/>
                </a:solidFill>
              </a:rPr>
              <a:t>Сумма доходов, поступивших в бюджет округа от сделок с имуществом и землей составила 17,5 млн. руб.</a:t>
            </a:r>
          </a:p>
          <a:p>
            <a:r>
              <a:rPr lang="ru-RU" sz="1200" dirty="0">
                <a:solidFill>
                  <a:schemeClr val="tx1"/>
                </a:solidFill>
              </a:rPr>
              <a:t>14 семей использовали право бесплатной приватизации квартир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Предоставлено в собственность многодетным семьям и отдельным категориям граждан 3 земельных участка для индивидуального жилищного строительства и ведения личного подсобного хозяйства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 мероприятия по землеустройству израсходовано 583,8 тыс. руб., на оценку недвижимости, признание прав и регулирование отношений по муниципальной собственности – 579,0 тыс. руб., на размещение информационных материалов в газете о торгах по продаже и аренде имущества и земельных участков – 22,9 тыс. руб., на обслуживание компьютерных программ и приобретение компьютерной техники – 193,5 тыс. руб., на услуги по комплексному информационно-расчетному обслуживание по начислениям за наём жилья -  193,4 тыс. руб.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61C6F7-0C17-4B59-B608-B14E85140AD6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49157" name="Picture 2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86" y="354890"/>
            <a:ext cx="1040217" cy="8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22428"/>
              </p:ext>
            </p:extLst>
          </p:nvPr>
        </p:nvGraphicFramePr>
        <p:xfrm>
          <a:off x="1427584" y="4392142"/>
          <a:ext cx="10123715" cy="237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2102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56563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811585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820703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32762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293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Вып.,%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4474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предоставленных муниципальных земельных участков к общей площади муниципальных земельных участков,%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40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объектов муниципального имущества, выставленного на торги, к общему количеству объектов муниципального имущества, включенных в прогнозный план приватизации муниципального имущества,%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4474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заключенных договоров аренды по отношению к общему количеству имущества в Перечне,%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302250"/>
                  </a:ext>
                </a:extLst>
              </a:tr>
              <a:tr h="6287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неналоговых доходов в бюджете округа от управления муниципальным имуществом и земельными ресурсами, тыс.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16170,65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523786" y="161926"/>
            <a:ext cx="7831570" cy="990600"/>
          </a:xfrm>
        </p:spPr>
        <p:txBody>
          <a:bodyPr/>
          <a:lstStyle/>
          <a:p>
            <a:pPr>
              <a:defRPr/>
            </a:pPr>
            <a:r>
              <a:rPr lang="ru-RU" altLang="ru-RU" sz="20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"Управление муниципальными финансами и муниципальным долгом Вадского муниципального округа Нижегородской области на 2021-2026 годы"</a:t>
            </a:r>
          </a:p>
        </p:txBody>
      </p:sp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1311275" y="1622513"/>
            <a:ext cx="10393580" cy="2986809"/>
          </a:xfrm>
        </p:spPr>
        <p:txBody>
          <a:bodyPr/>
          <a:lstStyle/>
          <a:p>
            <a:r>
              <a:rPr lang="ru-RU" sz="1200" dirty="0"/>
              <a:t>Выполнение годовых назначений по налоговым и неналоговым доходам составило </a:t>
            </a:r>
            <a:r>
              <a:rPr lang="en-US" sz="1200" dirty="0"/>
              <a:t>109,1</a:t>
            </a:r>
            <a:r>
              <a:rPr lang="ru-RU" sz="1200" dirty="0"/>
              <a:t>%, дополнительно получено </a:t>
            </a:r>
            <a:r>
              <a:rPr lang="en-US" sz="1200" dirty="0"/>
              <a:t>34,6</a:t>
            </a:r>
            <a:r>
              <a:rPr lang="ru-RU" sz="1200" dirty="0"/>
              <a:t> млн. руб. </a:t>
            </a:r>
          </a:p>
          <a:p>
            <a:r>
              <a:rPr lang="ru-RU" sz="1200" dirty="0"/>
              <a:t>Субсидии на выполнение муниципального задания рассчитывается на основе нормативных затрат;</a:t>
            </a:r>
          </a:p>
          <a:p>
            <a:r>
              <a:rPr lang="ru-RU" sz="1200" dirty="0"/>
              <a:t>На сайте округа до населения своевременно доводилась информация об исполнении бюджета, в том числе и в доступной графической форме;</a:t>
            </a:r>
          </a:p>
          <a:p>
            <a:r>
              <a:rPr lang="ru-RU" altLang="ru-RU" sz="1200" dirty="0"/>
              <a:t>По оценке уровня открытости бюджетных данных, проведенной Минфином Нижегородской области, округ занимает 9 место в рейтинге, уровень открытости очень высокий;</a:t>
            </a:r>
          </a:p>
          <a:p>
            <a:r>
              <a:rPr lang="ru-RU" altLang="ru-RU" sz="1200" dirty="0"/>
              <a:t>Уровень качества управления муниципальными финансами оценен Минфином Нижегородской области как надлежащий;</a:t>
            </a:r>
          </a:p>
          <a:p>
            <a:r>
              <a:rPr lang="ru-RU" altLang="ru-RU" sz="1200" dirty="0"/>
              <a:t>Муниципальный долг на 31.12.2025 г. отсутствует;</a:t>
            </a:r>
          </a:p>
          <a:p>
            <a:r>
              <a:rPr lang="ru-RU" altLang="ru-RU" sz="1200" dirty="0">
                <a:solidFill>
                  <a:schemeClr val="tx1"/>
                </a:solidFill>
              </a:rPr>
              <a:t>В округе проведено 56 мероприятий в сфере финансовой грамотности в образовательных организациях округа с участием 972 обучающихся.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A3E40C-7B60-4159-8E9D-8608DADDD5F3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50181" name="Picture 2" descr="https://www.zaymer.ru/images/upl/1460714603opl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11" y="96934"/>
            <a:ext cx="1380931" cy="138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62159"/>
              </p:ext>
            </p:extLst>
          </p:nvPr>
        </p:nvGraphicFramePr>
        <p:xfrm>
          <a:off x="1311275" y="4753970"/>
          <a:ext cx="10393580" cy="1557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4764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05927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594911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716096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71882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248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непосредственные результаты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Вып.,%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416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прогноза Минфина Нижегородской области по поступлению налоговых и неналоговых доходов,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110,9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2127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Размер просроченной кредиторской задолженности бюджета округа,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472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Доля расходов на обслуживание муниципального долга в общей сумме расходов бюджета района за исключением расходов, осуществляемых за счет субвенций, не более,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 долг отсутствует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3041780" y="146843"/>
            <a:ext cx="8618407" cy="1005681"/>
          </a:xfrm>
        </p:spPr>
        <p:txBody>
          <a:bodyPr/>
          <a:lstStyle/>
          <a:p>
            <a:pPr fontAlgn="ctr"/>
            <a:r>
              <a:rPr lang="ru-RU" altLang="ru-RU" sz="1800" i="1" dirty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"Обеспечение общественного порядка, профилактики и противодействия преступности, терроризму и экстремизму в Вадском муниципальном округе Нижегородской области на 2021-2026 годы"</a:t>
            </a:r>
            <a:endParaRPr lang="ru-RU" sz="1800" i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7" name="Объект 2"/>
          <p:cNvSpPr>
            <a:spLocks noGrp="1"/>
          </p:cNvSpPr>
          <p:nvPr>
            <p:ph idx="1"/>
          </p:nvPr>
        </p:nvSpPr>
        <p:spPr>
          <a:xfrm>
            <a:off x="1311275" y="1895408"/>
            <a:ext cx="10312301" cy="464336"/>
          </a:xfrm>
        </p:spPr>
        <p:txBody>
          <a:bodyPr/>
          <a:lstStyle/>
          <a:p>
            <a:r>
              <a:rPr lang="ru-RU" sz="1400" dirty="0"/>
              <a:t>Выделено 50,8 тыс. руб. на обеспечение деятельности добровольной народной дружины;</a:t>
            </a:r>
            <a:endParaRPr lang="en-US" sz="1400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3D539F-397B-44E1-BDEF-0C803FE9FE94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ru-RU">
              <a:solidFill>
                <a:srgbClr val="FEFF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01261"/>
              </p:ext>
            </p:extLst>
          </p:nvPr>
        </p:nvGraphicFramePr>
        <p:xfrm>
          <a:off x="1679510" y="4754579"/>
          <a:ext cx="9871789" cy="139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4737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726173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72617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798789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2695917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21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Вып., 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00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4181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Число зарегистрированных преступлений, шт.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378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преступлений, совершенных организованными группами,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2136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преступлений, совершенных в общественных местах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 bwMode="auto">
          <a:xfrm>
            <a:off x="1257454" y="2359745"/>
            <a:ext cx="10402733" cy="230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Совместно органами местного самоуправления и правоохранительными органами реализован комплекс мер, направленных на предупреждение террористических акций. Особое внимание уделялось повышению уровня защищенности объектов с массовым пребыванием граждан. Реализация мер антитеррористической направленности в отчетном периоде позволила не допустить совершения терактов и диверсий, преступлений, совершенных с применением оружия, взрывчатых веществ и взрывных устройств на территории округа. В рамках мероприятий по профилактике терроризма и экстремизма в 2025 году было выделено из средств бюджета округа:</a:t>
            </a:r>
          </a:p>
          <a:p>
            <a:pPr marL="0" indent="0">
              <a:buNone/>
            </a:pPr>
            <a:r>
              <a:rPr lang="ru-RU" sz="1400" dirty="0"/>
              <a:t>	- на приобретение мобильного ограждения и 3 передвижных дорожных знаков – 49,7 тыс. руб.;</a:t>
            </a:r>
          </a:p>
          <a:p>
            <a:pPr marL="0" indent="0">
              <a:buNone/>
            </a:pPr>
            <a:r>
              <a:rPr lang="ru-RU" sz="1400" dirty="0"/>
              <a:t>	- на ремонт системы видеонаблюдения на площади у РДК в с. Вад – 70 тыс. руб.;</a:t>
            </a:r>
          </a:p>
        </p:txBody>
      </p:sp>
      <p:pic>
        <p:nvPicPr>
          <p:cNvPr id="1026" name="Picture 2" descr="https://avatars.mds.yandex.net/i?id=e247c4b2303fbbf975be53a7c8ad0df0d39f0943-8497237-images-thumbs&amp;n=13">
            <a:extLst>
              <a:ext uri="{FF2B5EF4-FFF2-40B4-BE49-F238E27FC236}">
                <a16:creationId xmlns:a16="http://schemas.microsoft.com/office/drawing/2014/main" id="{161DAA33-2CC1-48D9-9963-A73552FF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19" y="220985"/>
            <a:ext cx="854108" cy="8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955073" y="150813"/>
            <a:ext cx="9110547" cy="1150994"/>
          </a:xfrm>
        </p:spPr>
        <p:txBody>
          <a:bodyPr/>
          <a:lstStyle/>
          <a:p>
            <a:pPr fontAlgn="ctr"/>
            <a:r>
              <a:rPr lang="ru-RU" altLang="ru-RU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Вадского муниципального округа Нижегородской области на 2021-2026 годы"</a:t>
            </a:r>
            <a:endParaRPr lang="ru-RU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1311275" y="1571137"/>
            <a:ext cx="10682457" cy="233839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Мероприятия по обустройству сборно-разборного быстровозводимого специального сооружения для размещения автотранспорта МКУ МПО  (пожарный бокс) в с. Елховка – 1329,8 тыс. руб.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Противопожарная опашка населенных пунктов округа – 342,6 тыс. руб.;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Обеспечение населенных пунктов водоисточниками для целей наружного пожаротушения (пожарный гидрант в с .Крутой Майдан) – 124,4 тыс. руб.;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Обслуживание региональной автоматизированной системы централизованного оповещения населения Вадского муниципального округа – 2 487,9 тыс. руб.;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Обеспечение деятельности муниципальной пожарной охраны – 19 077,8 тыс. руб.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Обеспечение деятельности Единой дежурно-диспетчерской службы – 8 182,4 тыс. руб. </a:t>
            </a:r>
            <a:endParaRPr lang="ru-RU" altLang="ru-RU" sz="1400" dirty="0">
              <a:solidFill>
                <a:schemeClr val="tx1"/>
              </a:solidFill>
            </a:endParaRP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768E4E-1FE7-4E0A-AF0A-A515888AF56A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55301" name="Picture 4" descr="http://previews.123rf.com/images/arcady31/arcady311206/arcady31120600001/13986241-Vector-fire-emergency-sign-Stock-Vector-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94" y="150814"/>
            <a:ext cx="107263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59246"/>
              </p:ext>
            </p:extLst>
          </p:nvPr>
        </p:nvGraphicFramePr>
        <p:xfrm>
          <a:off x="1448516" y="4290769"/>
          <a:ext cx="10407974" cy="2396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6519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33660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12180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848610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817005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 готовности сил и средств для защиты населения и территорий от ЧС,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5887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пожаров на территории Вадского муниципального округа, произошедших по причине человеческого фактора, от общего количества пожаров,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Средняя обеспеченность противопожарной службы пожарной техникой от штатной нормы,%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11396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в готовности системы обеспечения вызова экстренных оперативных служб по</a:t>
                      </a:r>
                    </a:p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единому номеру «112» на базе ЕДДС,%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35942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населения, оповещаемого муниципальным сегментом региональной автоматизированной системой централизованного оповещения,%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7825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2827283" y="219894"/>
            <a:ext cx="8832904" cy="921137"/>
          </a:xfrm>
        </p:spPr>
        <p:txBody>
          <a:bodyPr/>
          <a:lstStyle/>
          <a:p>
            <a:pPr algn="ctr">
              <a:defRPr/>
            </a:pPr>
            <a:r>
              <a:rPr lang="ru-RU" alt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малого и среднего предпринимательства на территории Вадского муниципального округа Нижегородской области на 2021-2026 годы"</a:t>
            </a: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925279" y="1572361"/>
            <a:ext cx="11039706" cy="2897023"/>
          </a:xfrm>
        </p:spPr>
        <p:txBody>
          <a:bodyPr/>
          <a:lstStyle/>
          <a:p>
            <a:r>
              <a:rPr lang="ru-RU" sz="1200" dirty="0">
                <a:solidFill>
                  <a:schemeClr val="tx1"/>
                </a:solidFill>
              </a:rPr>
              <a:t>АНО  «Вадский центр развития предпринимательства» оказывает консультационные, информационные, офисные, прочие услуги. На развитие и участие в материально– техническом обеспечении центра направлены бюджетные средства в форме субсидий в сумме 1325,5 тыс. руб., которые израсходованы на приобретение и обслуживание оргтехники, канцтоваров, заработную плату работникам центра, оплату налогов, услуг банка и арендных платежей. На базе АНО «Вадский центр развития предпринимательства» с октября 2020 года отрыты окна «Мой бизнес». Сотрудники центра оказывают комплекс услуг необходимое субъектам малого предпринимательства для начала   и развития бизнеса. В центре можно получить также консультации представителей организаций и структур, которые оказывают услуги предпринимателям, таких как налоговая служба, кадастровая палата и другие. 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Количество субъектов малого и среднего предпринимательства составило 1101 единиц, из них 267 индивидуальных предпринимателей, 787 самозанятых граждан, 46 малых предприятий, 1 среднее предприятие.</a:t>
            </a:r>
          </a:p>
          <a:p>
            <a:r>
              <a:rPr lang="x-none" sz="1200" dirty="0">
                <a:solidFill>
                  <a:schemeClr val="tx1"/>
                </a:solidFill>
              </a:rPr>
              <a:t>Преобладающим видом деятельности малого предпринимательства является торговля</a:t>
            </a:r>
            <a:r>
              <a:rPr lang="ru-RU" sz="1200" dirty="0">
                <a:solidFill>
                  <a:schemeClr val="tx1"/>
                </a:solidFill>
              </a:rPr>
              <a:t>, 30 % от общей численности индивидуальных предпринимателей</a:t>
            </a:r>
            <a:r>
              <a:rPr lang="x-none" sz="1200" dirty="0">
                <a:solidFill>
                  <a:schemeClr val="tx1"/>
                </a:solidFill>
              </a:rPr>
              <a:t>. 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Малыми предприятиями отгружено товаров собственного производства на 1 млрд. 346 млн. рублей, что составляет 16,3% в общем объеме отгруженной продукции по округу.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A1C0A-74BB-479D-9FCF-F8318DB6D822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56325" name="Picture 2" descr="http://iconhub.ru/icons/profession/profession1/bank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98" y="258842"/>
            <a:ext cx="1126685" cy="11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40018"/>
              </p:ext>
            </p:extLst>
          </p:nvPr>
        </p:nvGraphicFramePr>
        <p:xfrm>
          <a:off x="1118277" y="4743578"/>
          <a:ext cx="10653710" cy="1798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8121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709383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826265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307913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182028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40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23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малых предприятий, ед.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1531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среднесписочной численности работников (без внешних совместителей), занятых у субъектов малого и среднего предпринимательства, в общей численности занятого населения (юридические лица и индивидуальные предприниматели), чел.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668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92829"/>
                  </a:ext>
                </a:extLst>
              </a:tr>
              <a:tr h="214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индивидуальных предпринимателей, чел.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 розничного товарооборота, млн. руб.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1574,7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468261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обращений по защите прав потребителей, ед.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6638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2327" y="354859"/>
            <a:ext cx="8544244" cy="1280890"/>
          </a:xfrm>
        </p:spPr>
        <p:txBody>
          <a:bodyPr/>
          <a:lstStyle/>
          <a:p>
            <a:pPr font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"Развитие транспортной системы Вадского муниципального округа Нижегородской области на 2021-2026 годы"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71" y="354859"/>
            <a:ext cx="1356982" cy="99229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061F7-8486-46C7-9B0B-BE72AD0BA4E4}" type="slidenum">
              <a:rPr lang="en-US" altLang="ru-RU" smtClean="0"/>
              <a:pPr>
                <a:defRPr/>
              </a:pPr>
              <a:t>26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7901" y="1635749"/>
            <a:ext cx="10383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Обеспечен контракт по регулярным перевозкам пассажиров и багажа автомобильным транспортом по муниципальным маршрутам 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8702,8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Ремонт муниципальных дорог 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37 901,3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Содержание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137,3 км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муниципальных дорог–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3 682,9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Строительство автомобильной дороги по ул. Героя Куренков–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30 265,9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Реконструкция дороги к животноводческому комплексу ООО «Родник»–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56 034,6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Повышение безопасности дорожного движение израсходовано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622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руб., в т.ч. ремонт тротуаров, находящихся в непосредственной близости с автодорогами – </a:t>
            </a:r>
            <a:r>
              <a:rPr lang="ru-RU" sz="1400" b="1" dirty="0">
                <a:solidFill>
                  <a:srgbClr val="404040"/>
                </a:solidFill>
                <a:latin typeface="+mn-lt"/>
                <a:cs typeface="+mn-cs"/>
              </a:rPr>
              <a:t>359 </a:t>
            </a:r>
            <a:r>
              <a:rPr lang="ru-RU" sz="1400" dirty="0">
                <a:solidFill>
                  <a:srgbClr val="404040"/>
                </a:solidFill>
                <a:latin typeface="+mn-lt"/>
                <a:cs typeface="+mn-cs"/>
              </a:rPr>
              <a:t>тыс. руб.</a:t>
            </a:r>
          </a:p>
          <a:p>
            <a:endParaRPr lang="en-US" sz="1400" dirty="0">
              <a:solidFill>
                <a:srgbClr val="404040"/>
              </a:solidFill>
              <a:latin typeface="+mn-lt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31074"/>
              </p:ext>
            </p:extLst>
          </p:nvPr>
        </p:nvGraphicFramePr>
        <p:xfrm>
          <a:off x="1311273" y="4083866"/>
          <a:ext cx="10337181" cy="2276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8062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16945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9406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40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2230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Доля населенных пунктов Вадского муниципального района Нижегородской области, охваченных регулярными маршрутами пассажирского автотранспорта,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населения, проживающего в населенных пунктах, не имеющих регулярного автобусного сообщения с административным центром муниципального района, в общей численности населения района, 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092829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 ,</a:t>
                      </a:r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%.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235506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лиц, погибших в результате ДТП, чел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0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376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549" y="354859"/>
            <a:ext cx="7389638" cy="1280890"/>
          </a:xfrm>
        </p:spPr>
        <p:txBody>
          <a:bodyPr/>
          <a:lstStyle/>
          <a:p>
            <a:pPr font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"Переселение граждан из аварийного жилищного фонда на территории Вадского муниципального округа Нижегородской области, на 2025-2027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061F7-8486-46C7-9B0B-BE72AD0BA4E4}" type="slidenum">
              <a:rPr lang="en-US" altLang="ru-RU" smtClean="0"/>
              <a:pPr>
                <a:defRPr/>
              </a:pPr>
              <a:t>27</a:t>
            </a:fld>
            <a:endParaRPr lang="en-US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67793"/>
              </p:ext>
            </p:extLst>
          </p:nvPr>
        </p:nvGraphicFramePr>
        <p:xfrm>
          <a:off x="1311273" y="4083866"/>
          <a:ext cx="10337181" cy="59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8062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16945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9406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401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126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Расселяемая площадь  аварийного жилищного фонда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C94B9-A204-48A8-9BB7-FF6847C5BC1F}"/>
              </a:ext>
            </a:extLst>
          </p:cNvPr>
          <p:cNvSpPr/>
          <p:nvPr/>
        </p:nvSpPr>
        <p:spPr>
          <a:xfrm>
            <a:off x="1512240" y="2507101"/>
            <a:ext cx="1038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  <a:cs typeface="+mn-cs"/>
              </a:rPr>
              <a:t>Заключено 70 муниципальных контрактов на сумму 347 550,75 тыс. руб. и оплачен аванс в размере 173 427,82 тыс. руб. В рамках данной программы планируют улучшить свои жилищные условия 70 семей на территории с. Вад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9" name="Объект 7">
            <a:extLst>
              <a:ext uri="{FF2B5EF4-FFF2-40B4-BE49-F238E27FC236}">
                <a16:creationId xmlns:a16="http://schemas.microsoft.com/office/drawing/2014/main" id="{01BA8070-174C-456A-9685-0B41CF1A1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9002" y="320797"/>
            <a:ext cx="2229758" cy="17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42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3" y="354858"/>
            <a:ext cx="5651273" cy="1759279"/>
          </a:xfrm>
        </p:spPr>
        <p:txBody>
          <a:bodyPr/>
          <a:lstStyle/>
          <a:p>
            <a:pPr fontAlgn="ct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"Формирование комфортной городской среды Вадского муниципального округа Нижегородской области на 2025-2030 годы"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061F7-8486-46C7-9B0B-BE72AD0BA4E4}" type="slidenum">
              <a:rPr lang="en-US" altLang="ru-RU" smtClean="0"/>
              <a:pPr>
                <a:defRPr/>
              </a:pPr>
              <a:t>28</a:t>
            </a:fld>
            <a:endParaRPr lang="en-US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8620"/>
              </p:ext>
            </p:extLst>
          </p:nvPr>
        </p:nvGraphicFramePr>
        <p:xfrm>
          <a:off x="1311275" y="3487163"/>
          <a:ext cx="10337181" cy="30027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8062">
                  <a:extLst>
                    <a:ext uri="{9D8B030D-6E8A-4147-A177-3AD203B41FA5}">
                      <a16:colId xmlns:a16="http://schemas.microsoft.com/office/drawing/2014/main" val="929752155"/>
                    </a:ext>
                  </a:extLst>
                </a:gridCol>
                <a:gridCol w="616945">
                  <a:extLst>
                    <a:ext uri="{9D8B030D-6E8A-4147-A177-3AD203B41FA5}">
                      <a16:colId xmlns:a16="http://schemas.microsoft.com/office/drawing/2014/main" val="215050401"/>
                    </a:ext>
                  </a:extLst>
                </a:gridCol>
                <a:gridCol w="694063">
                  <a:extLst>
                    <a:ext uri="{9D8B030D-6E8A-4147-A177-3AD203B41FA5}">
                      <a16:colId xmlns:a16="http://schemas.microsoft.com/office/drawing/2014/main" val="3518680112"/>
                    </a:ext>
                  </a:extLst>
                </a:gridCol>
                <a:gridCol w="1509311">
                  <a:extLst>
                    <a:ext uri="{9D8B030D-6E8A-4147-A177-3AD203B41FA5}">
                      <a16:colId xmlns:a16="http://schemas.microsoft.com/office/drawing/2014/main" val="3682376260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848650554"/>
                    </a:ext>
                  </a:extLst>
                </a:gridCol>
              </a:tblGrid>
              <a:tr h="828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Индикаторы достижения целей и задач Программы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Факт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План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Выполнение,%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i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Примечание</a:t>
                      </a:r>
                    </a:p>
                  </a:txBody>
                  <a:tcPr marL="8076" marR="8076" marT="807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86509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благоустроенных дворовых  территорий от общего количества дворовых территорий,%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100135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населения, проживающего в жилом фонде с благоустроенными дворовыми территориями от общей численности населения МО,%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901965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муниципальном образовании, на территории которого реализуются проекты по созданию комфортной городской среды,%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27665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благоустроенных общественных  территорий от общего количества территорий,%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753300"/>
                  </a:ext>
                </a:extLst>
              </a:tr>
              <a:tr h="1168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муниципальном образовании, на территории которого реализуются проекты по созданию комфортной городской среды,%</a:t>
                      </a:r>
                      <a:b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4431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FC94B9-A204-48A8-9BB7-FF6847C5BC1F}"/>
              </a:ext>
            </a:extLst>
          </p:cNvPr>
          <p:cNvSpPr/>
          <p:nvPr/>
        </p:nvSpPr>
        <p:spPr>
          <a:xfrm>
            <a:off x="1119674" y="2877239"/>
            <a:ext cx="10926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Затраты на благоустройство общественной территории «Сквер 1 Мая с. Вад» составили 5878 тыс. руб.</a:t>
            </a: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1028" name="Picture 4" descr="https://downloader.disk.yandex.ru/preview/673e10907e2db34f88d4050e9ee546c0762c08e34f63621a77eeb95117e26a6d/6a048814/O4x8_DCK7O3t3Aw7E0sxSmh7bsgUOQyRgZx1KAi6fYiSzD_bUizy5-dGUt_XvLurZtPloEEC6pADJBNKxlKsYw%3D%3D?uid=0&amp;filename=Image1.jpg&amp;disposition=inline&amp;hash=&amp;limit=0&amp;content_type=image%2Fjpeg&amp;owner_uid=0&amp;tknv=v3&amp;size=1891x925">
            <a:extLst>
              <a:ext uri="{FF2B5EF4-FFF2-40B4-BE49-F238E27FC236}">
                <a16:creationId xmlns:a16="http://schemas.microsoft.com/office/drawing/2014/main" id="{51BBFFB0-DDEF-49D3-B455-5017FACB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1" y="781796"/>
            <a:ext cx="670862" cy="3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wnloader.disk.yandex.ru/preview/c905c9eb5f41afa82de4f98f95ea307567f54a026d34efabfae422af9bb3989a/6a048814/uBR0gizEoFdYSYKs-HTHGWh7bsgUOQyRgZx1KAi6fYgzn__TvJ3IS4pyjy-oRXq0ehWGiwBkrPGBSO12XR_Spw%3D%3D?uid=0&amp;filename=Image3.jpg&amp;disposition=inline&amp;hash=&amp;limit=0&amp;content_type=image%2Fjpeg&amp;owner_uid=0&amp;tknv=v3&amp;size=1891x925">
            <a:extLst>
              <a:ext uri="{FF2B5EF4-FFF2-40B4-BE49-F238E27FC236}">
                <a16:creationId xmlns:a16="http://schemas.microsoft.com/office/drawing/2014/main" id="{82BF1FBB-188F-47F3-ACD8-49F673A0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41" y="368100"/>
            <a:ext cx="4260228" cy="23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1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5" y="512080"/>
            <a:ext cx="9563878" cy="1547540"/>
          </a:xfrm>
        </p:spPr>
        <p:txBody>
          <a:bodyPr/>
          <a:lstStyle/>
          <a:p>
            <a:pPr font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направления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061F7-8486-46C7-9B0B-BE72AD0BA4E4}" type="slidenum">
              <a:rPr lang="en-US" altLang="ru-RU" smtClean="0"/>
              <a:pPr>
                <a:defRPr/>
              </a:pPr>
              <a:t>29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18253" y="2735102"/>
            <a:ext cx="10217020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Обеспечена деятельность администрации округа – 114 211,4 тыс. руб.;</a:t>
            </a:r>
          </a:p>
          <a:p>
            <a:pPr marL="342900" indent="-342900" algn="just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Приобретено 6 жилых помещений для лиц из числа детей-сирот – 21 307 тыс. руб.;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Выделены средства из резервного фонда администрации</a:t>
            </a:r>
            <a:r>
              <a:rPr lang="en-US" dirty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– 11 644,4 тыс. руб.;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Предоставлены субсидии муниципальному предприятию в сфере ЖКХ за счет средств резервного фонда Правительства Нижегородской области – 1 500 тыс. руб.;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Проведены муниципальные выборы – 3 000 тыс. руб.;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</a:pPr>
            <a:r>
              <a:rPr lang="ru-RU" dirty="0">
                <a:solidFill>
                  <a:srgbClr val="404040"/>
                </a:solidFill>
                <a:latin typeface="+mn-lt"/>
                <a:cs typeface="+mn-cs"/>
              </a:rPr>
              <a:t>Профинансированы  прочие мероприятия, не включенные в муниципальные программы – 9 068,3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79505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3E3A9-76E1-455B-9F47-A63203761900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ru-RU">
              <a:solidFill>
                <a:srgbClr val="FEFFFF"/>
              </a:solidFill>
            </a:endParaRPr>
          </a:p>
        </p:txBody>
      </p:sp>
      <p:sp>
        <p:nvSpPr>
          <p:cNvPr id="25603" name="AutoShape 18" descr="http://tr.stockfresh.com/thumbs/ylivdesign/5965752_kare-global-arama-ikon-g%C3%B6r%C3%BCnt%C3%BC-d%C3%BCny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5604" name="AutoShape 20" descr="http://tr.stockfresh.com/thumbs/ylivdesign/5965752_kare-global-arama-ikon-g%C3%B6r%C3%BCnt%C3%BC-d%C3%BCny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5605" name="Заголовок 1"/>
          <p:cNvSpPr>
            <a:spLocks noGrp="1"/>
          </p:cNvSpPr>
          <p:nvPr>
            <p:ph type="title"/>
          </p:nvPr>
        </p:nvSpPr>
        <p:spPr>
          <a:xfrm>
            <a:off x="1311275" y="134937"/>
            <a:ext cx="10313987" cy="1146175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accent1"/>
                </a:solidFill>
              </a:rPr>
              <a:t>√</a:t>
            </a:r>
            <a:r>
              <a:rPr lang="ru-RU" altLang="ru-RU" sz="2000" b="1" dirty="0">
                <a:solidFill>
                  <a:schemeClr val="accent1"/>
                </a:solidFill>
              </a:rPr>
              <a:t> Оценка уровня социально-экономического развития округа за 2025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07036"/>
              </p:ext>
            </p:extLst>
          </p:nvPr>
        </p:nvGraphicFramePr>
        <p:xfrm>
          <a:off x="1231641" y="1323975"/>
          <a:ext cx="10580914" cy="525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2563">
                  <a:extLst>
                    <a:ext uri="{9D8B030D-6E8A-4147-A177-3AD203B41FA5}">
                      <a16:colId xmlns:a16="http://schemas.microsoft.com/office/drawing/2014/main" val="3592079033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607450939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3487495768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691191362"/>
                    </a:ext>
                  </a:extLst>
                </a:gridCol>
              </a:tblGrid>
              <a:tr h="6634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 показателя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Вадский</a:t>
                      </a:r>
                      <a:r>
                        <a:rPr lang="ru-RU" sz="1200" baseline="0" dirty="0"/>
                        <a:t> округ</a:t>
                      </a:r>
                      <a:endParaRPr lang="ru-RU" sz="12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Итого </a:t>
                      </a:r>
                      <a:r>
                        <a:rPr lang="ru-RU" sz="1200" baseline="0" dirty="0"/>
                        <a:t>по области</a:t>
                      </a:r>
                      <a:endParaRPr lang="ru-RU" sz="1200" dirty="0"/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к уровню области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2764445333"/>
                  </a:ext>
                </a:extLst>
              </a:tr>
              <a:tr h="326572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Объем отгруженной продукции на 1 работающего, тыс. руб.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2707,8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3626,6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74,7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3398157360"/>
                  </a:ext>
                </a:extLst>
              </a:tr>
              <a:tr h="296058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объемов отгруженной продукции в действующих ценах к  прошлому году,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100,9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1300277284"/>
                  </a:ext>
                </a:extLst>
              </a:tr>
              <a:tr h="474311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в реальный сектор экономики в расчете на душу населения,  руб.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87536,4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171904,8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50,9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284075031"/>
                  </a:ext>
                </a:extLst>
              </a:tr>
              <a:tr h="533395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объема инвестиций в основной капитал в реальный сектор экономики в сопоставимых ценах к  прошлому году,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62,6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98,2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63,7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986353831"/>
                  </a:ext>
                </a:extLst>
              </a:tr>
              <a:tr h="384577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прибыли прибыльных организаций к прошлому году,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322,7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70,5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457,7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2194683454"/>
                  </a:ext>
                </a:extLst>
              </a:tr>
              <a:tr h="474311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Среднемесячная заработная плата одного работающего (без учета заработной платы лиц, отбывающих наказание в учреждениях ГУФСИН), руб. 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61448,0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80778,0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3663389379"/>
                  </a:ext>
                </a:extLst>
              </a:tr>
              <a:tr h="664052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Темп роста среднемесячной заработной платы одного работающего (без учета заработной платы лиц, отбывающих наказание в учреждениях ГУФСИН) в действующих ценах к прошлому году,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106,8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115,1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92,8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3613596093"/>
                  </a:ext>
                </a:extLst>
              </a:tr>
              <a:tr h="664052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Соотношение среднемесячной заработной платы одного работающего (без учета заработной платы лиц, отбывающих наказание в учреждениях ГУФСИН)* и прожиточного минимума для трудоспособного населения,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338,2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444,6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76,1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848571994"/>
                  </a:ext>
                </a:extLst>
              </a:tr>
              <a:tr h="297080"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регистрируемой безработицы, %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3690035296"/>
                  </a:ext>
                </a:extLst>
              </a:tr>
              <a:tr h="474311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Уровень преступности (число зарегистрированных преступлений в расчёте на 10 тыс. человек населения), ед. 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59,3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107,7</a:t>
                      </a:r>
                    </a:p>
                  </a:txBody>
                  <a:tcPr marL="91432" marR="91432" marT="45699" marB="456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91432" marR="91432" marT="45699" marB="45699"/>
                </a:tc>
                <a:extLst>
                  <a:ext uri="{0D108BD9-81ED-4DB2-BD59-A6C34878D82A}">
                    <a16:rowId xmlns:a16="http://schemas.microsoft.com/office/drawing/2014/main" val="262603132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58682" y="696337"/>
            <a:ext cx="99361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итогам оценки округ занял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среди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округов области,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место</a:t>
            </a:r>
            <a:r>
              <a:rPr lang="ru-RU" sz="1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муниципальных образований с численностью населения от 12 до 16 тысяч человек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884" y="623888"/>
            <a:ext cx="9620729" cy="12811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396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41CFDB1-D0A6-4202-B2A3-FCB5A5B6E425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ru-RU">
              <a:solidFill>
                <a:srgbClr val="FEFFFF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0D5C27C-6F1B-4B24-BAB8-1BB294F16A2E}"/>
              </a:ext>
            </a:extLst>
          </p:cNvPr>
          <p:cNvSpPr txBox="1">
            <a:spLocks/>
          </p:cNvSpPr>
          <p:nvPr/>
        </p:nvSpPr>
        <p:spPr bwMode="auto">
          <a:xfrm>
            <a:off x="1432735" y="625474"/>
            <a:ext cx="955733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Где можно получить информацию о бюджете</a:t>
            </a:r>
            <a:endParaRPr lang="ru-RU" altLang="ru-RU" sz="32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E93C304-E9CF-4F02-AD8F-8CA9339A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911" y="2006555"/>
            <a:ext cx="9736137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Единый портал бюджетной системы Российской Федерации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www.budget.gov.ru</a:t>
            </a:r>
            <a:endParaRPr lang="en-US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Министерство финансов Нижегородской области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https://mf.nobl.ru/</a:t>
            </a:r>
            <a:endParaRPr lang="en-US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для размещения информации о государственных и муниципальных учреждениях </a:t>
            </a:r>
            <a:r>
              <a:rPr lang="en-US" u="sng" dirty="0">
                <a:solidFill>
                  <a:srgbClr val="0000FF"/>
                </a:solidFill>
                <a:hlinkClick r:id="rId4"/>
              </a:rPr>
              <a:t>www.bus.gov.ru</a:t>
            </a:r>
            <a:r>
              <a:rPr lang="ru-RU" u="sng" dirty="0">
                <a:solidFill>
                  <a:srgbClr val="0000FF"/>
                </a:solidFill>
              </a:rPr>
              <a:t> </a:t>
            </a:r>
            <a:endParaRPr lang="en-US" u="sng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администрации Вадского муниципального округа Нижегородской области  </a:t>
            </a:r>
            <a:r>
              <a:rPr lang="en-US" dirty="0">
                <a:solidFill>
                  <a:srgbClr val="0000FF"/>
                </a:solidFill>
                <a:hlinkClick r:id="rId5"/>
              </a:rPr>
              <a:t>https://vad.nobl.ru/activity/10792/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Финансовое управление администрации Вадского муниципального округа Нижегородской области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Нижегородская область, с. Вад, ул. 1 Мая, д. 41, телефон: (83140) 4-18-81, электронная почта: </a:t>
            </a:r>
            <a:r>
              <a:rPr lang="en-US" altLang="ru-RU" u="sng" dirty="0">
                <a:solidFill>
                  <a:srgbClr val="0000FF"/>
                </a:solidFill>
                <a:hlinkClick r:id="rId6"/>
              </a:rPr>
              <a:t>rufvad@mail.ru</a:t>
            </a:r>
            <a:r>
              <a:rPr lang="ru-RU" alt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21" y="5946239"/>
            <a:ext cx="733425" cy="733425"/>
          </a:xfrm>
          <a:prstGeom prst="rect">
            <a:avLst/>
          </a:prstGeo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640134" y="382765"/>
            <a:ext cx="8603602" cy="1281112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исполнения бюджета округа</a:t>
            </a:r>
            <a:b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год, млн. руб.</a:t>
            </a:r>
          </a:p>
        </p:txBody>
      </p:sp>
      <p:sp>
        <p:nvSpPr>
          <p:cNvPr id="2662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120ECC-25B8-49ED-80B4-B02FD53B944E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ru-RU">
              <a:solidFill>
                <a:srgbClr val="FEFFFF"/>
              </a:solidFill>
            </a:endParaRPr>
          </a:p>
        </p:txBody>
      </p:sp>
      <p:pic>
        <p:nvPicPr>
          <p:cNvPr id="26628" name="Picture 2" descr="http://news.sarbc.ru/images/orig/2015/08/img_AkQv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20" y="1663877"/>
            <a:ext cx="54546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3869186" y="4620396"/>
            <a:ext cx="9369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</a:rPr>
              <a:t>1439,9</a:t>
            </a:r>
          </a:p>
        </p:txBody>
      </p:sp>
      <p:sp>
        <p:nvSpPr>
          <p:cNvPr id="26630" name="Прямоугольник 8"/>
          <p:cNvSpPr>
            <a:spLocks noChangeArrowheads="1"/>
          </p:cNvSpPr>
          <p:nvPr/>
        </p:nvSpPr>
        <p:spPr bwMode="auto">
          <a:xfrm>
            <a:off x="6540759" y="3429000"/>
            <a:ext cx="958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</a:rPr>
              <a:t>1374,6</a:t>
            </a:r>
          </a:p>
        </p:txBody>
      </p:sp>
      <p:sp>
        <p:nvSpPr>
          <p:cNvPr id="26631" name="Прямоугольник 9"/>
          <p:cNvSpPr>
            <a:spLocks noChangeArrowheads="1"/>
          </p:cNvSpPr>
          <p:nvPr/>
        </p:nvSpPr>
        <p:spPr bwMode="auto">
          <a:xfrm>
            <a:off x="3037327" y="5303848"/>
            <a:ext cx="5546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</a:rPr>
              <a:t>Дефицит (превышение расходов над доходами) – 65,3</a:t>
            </a: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6352354" y="2903640"/>
            <a:ext cx="126300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CFFFF"/>
                </a:highlight>
              </a:rPr>
              <a:t>Доходы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640133" y="6070572"/>
            <a:ext cx="9424442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2025 года муниципальный долг отсутствовал, соответственно отсутствовали и затраты на его обслуживание</a:t>
            </a:r>
          </a:p>
          <a:p>
            <a:pPr algn="ctr"/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3660292" y="4206773"/>
            <a:ext cx="1354733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CFFFF"/>
                </a:highlight>
              </a:rPr>
              <a:t>Расходы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190" y="310356"/>
            <a:ext cx="9045602" cy="9540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Формирование доходной части бюджета округа в 2025 году, %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69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E3B2C7-9588-4843-ACAC-A0ACFA963F41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ru-RU">
              <a:solidFill>
                <a:srgbClr val="FEFFFF"/>
              </a:solidFill>
            </a:endParaRP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459479"/>
              </p:ext>
            </p:extLst>
          </p:nvPr>
        </p:nvGraphicFramePr>
        <p:xfrm>
          <a:off x="1729489" y="787399"/>
          <a:ext cx="9497003" cy="276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1A5454-39F8-4B1A-BD2B-FD389BFACCA7}"/>
              </a:ext>
            </a:extLst>
          </p:cNvPr>
          <p:cNvSpPr/>
          <p:nvPr/>
        </p:nvSpPr>
        <p:spPr>
          <a:xfrm>
            <a:off x="9214156" y="3516643"/>
            <a:ext cx="252859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Налоговые доходы:</a:t>
            </a:r>
          </a:p>
          <a:p>
            <a:pPr lvl="0"/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Поступления от уплаты налогов, установленных Налоговым кодексом РФ (налог на доходы физических лиц, земельный налог,</a:t>
            </a:r>
            <a:r>
              <a:rPr lang="en-US" sz="14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налог на имущество физических лиц, единый налог по упрощенной системе, акцизы на ГСМ и др.)</a:t>
            </a:r>
            <a:endParaRPr lang="ru-RU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E4772B-9F13-41B4-A8CB-E73CCB2DA16D}"/>
              </a:ext>
            </a:extLst>
          </p:cNvPr>
          <p:cNvSpPr/>
          <p:nvPr/>
        </p:nvSpPr>
        <p:spPr>
          <a:xfrm>
            <a:off x="5614609" y="3537425"/>
            <a:ext cx="3467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Неналоговые доходы:</a:t>
            </a:r>
          </a:p>
          <a:p>
            <a:pPr lvl="0"/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Поступления от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AC7B34-AA61-4CAD-86C0-9826D81D0CC8}"/>
              </a:ext>
            </a:extLst>
          </p:cNvPr>
          <p:cNvSpPr/>
          <p:nvPr/>
        </p:nvSpPr>
        <p:spPr>
          <a:xfrm>
            <a:off x="971913" y="3547816"/>
            <a:ext cx="45110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</a:rPr>
              <a:t>Безвозмездные поступления:</a:t>
            </a:r>
          </a:p>
          <a:p>
            <a:pPr lvl="0"/>
            <a:endParaRPr lang="ru-RU" sz="16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Поступления от других бюджетов бюджетной системы (межбюджетные трансферты) в виде:</a:t>
            </a: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 - дотаций (трансфертов без установления цели использования); </a:t>
            </a: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- субвенций (трансфертов на финансирование переданных полномочий);</a:t>
            </a: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 - субсидий (трансфертов на софинансирование расходов);</a:t>
            </a:r>
          </a:p>
          <a:p>
            <a:pPr lvl="0"/>
            <a:r>
              <a:rPr lang="ru-RU" sz="1400" b="1" i="1" dirty="0">
                <a:solidFill>
                  <a:schemeClr val="accent3">
                    <a:lumMod val="75000"/>
                  </a:schemeClr>
                </a:solidFill>
              </a:rPr>
              <a:t>Поступления от граждан и организаций (прочие безвозмездные поступления)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472" y="-30627"/>
            <a:ext cx="9656762" cy="48629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 Доходы бюджета Вадского муниципального округа в </a:t>
            </a:r>
            <a:r>
              <a:rPr lang="en-US" sz="20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2</a:t>
            </a:r>
            <a:r>
              <a:rPr lang="ru-RU" sz="20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025 году ,млн. руб.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E7B251-DF44-4C53-8829-D5BBDD3AADF9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ru-RU">
              <a:solidFill>
                <a:srgbClr val="FEFFFF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010570"/>
              </p:ext>
            </p:extLst>
          </p:nvPr>
        </p:nvGraphicFramePr>
        <p:xfrm>
          <a:off x="1996069" y="419856"/>
          <a:ext cx="9909971" cy="6240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12">
                  <a:extLst>
                    <a:ext uri="{9D8B030D-6E8A-4147-A177-3AD203B41FA5}">
                      <a16:colId xmlns:a16="http://schemas.microsoft.com/office/drawing/2014/main" val="2338875432"/>
                    </a:ext>
                  </a:extLst>
                </a:gridCol>
                <a:gridCol w="1556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273">
                  <a:extLst>
                    <a:ext uri="{9D8B030D-6E8A-4147-A177-3AD203B41FA5}">
                      <a16:colId xmlns:a16="http://schemas.microsoft.com/office/drawing/2014/main" val="4287580232"/>
                    </a:ext>
                  </a:extLst>
                </a:gridCol>
                <a:gridCol w="859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95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Факт 2024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Первоначальный план 2025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Уточненный план 2025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Факт 2025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к уточн. плану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9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Налоговые доходы, из них: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398,8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387,7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109,0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4137493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338,5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304,0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Акцизы на ГСМ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Единый налог по упрощенной системе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106,6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Земельный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128,8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Неналоговые доходы, из них: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Аренда земли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Аренда имущества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8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Прочие поступления от исп. имущества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00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Доходы от оказания платных услуг и компенсации затрат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4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Доходы от реализации имущества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Доходы от продажи земельных участков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250,0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Безвозмездные поступления, из них: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1 064,9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1 045,8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960,9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190,8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231,1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118813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364,2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310,4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5715374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435,7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427,7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5707484"/>
                  </a:ext>
                </a:extLst>
              </a:tr>
              <a:tr h="2095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8232468"/>
                  </a:ext>
                </a:extLst>
              </a:tr>
              <a:tr h="29127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 доходы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489,2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1 099,9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1 425,0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1 374,6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2346865"/>
                  </a:ext>
                </a:extLst>
              </a:tr>
            </a:tbl>
          </a:graphicData>
        </a:graphic>
      </p:graphicFrame>
      <p:pic>
        <p:nvPicPr>
          <p:cNvPr id="30722" name="Picture 123" descr="http://images.onlinelabels.com/images/clip-art/zeimusu/zeimusu_Thumbtack_note_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8960">
            <a:off x="-54853" y="-2707"/>
            <a:ext cx="2119309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 rot="20482595">
            <a:off x="213493" y="741930"/>
            <a:ext cx="1695853" cy="821188"/>
          </a:xfrm>
          <a:prstGeom prst="rect">
            <a:avLst/>
          </a:prstGeom>
          <a:solidFill>
            <a:srgbClr val="FFD757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38100">
            <a:bevelB w="25400"/>
          </a:sp3d>
        </p:spPr>
        <p:txBody>
          <a:bodyPr>
            <a:normAutofit fontScale="85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На одного жителя округа –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1</a:t>
            </a:r>
            <a:r>
              <a:rPr lang="ru-RU" sz="20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04,5 тыс. руб.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20891" y="65980"/>
            <a:ext cx="9827664" cy="846137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Как исполнялись расходы бюджета округа  в 2025 году  по разделам и подразделам  бюджетной классификации, млн. руб. (начало)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52751"/>
              </p:ext>
            </p:extLst>
          </p:nvPr>
        </p:nvGraphicFramePr>
        <p:xfrm>
          <a:off x="1311275" y="815832"/>
          <a:ext cx="10256283" cy="568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313">
                  <a:extLst>
                    <a:ext uri="{9D8B030D-6E8A-4147-A177-3AD203B41FA5}">
                      <a16:colId xmlns:a16="http://schemas.microsoft.com/office/drawing/2014/main" val="140080545"/>
                    </a:ext>
                  </a:extLst>
                </a:gridCol>
                <a:gridCol w="1257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996">
                  <a:extLst>
                    <a:ext uri="{9D8B030D-6E8A-4147-A177-3AD203B41FA5}">
                      <a16:colId xmlns:a16="http://schemas.microsoft.com/office/drawing/2014/main" val="4117767195"/>
                    </a:ext>
                  </a:extLst>
                </a:gridCol>
                <a:gridCol w="1037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661">
                  <a:extLst>
                    <a:ext uri="{9D8B030D-6E8A-4147-A177-3AD203B41FA5}">
                      <a16:colId xmlns:a16="http://schemas.microsoft.com/office/drawing/2014/main" val="1300984265"/>
                    </a:ext>
                  </a:extLst>
                </a:gridCol>
                <a:gridCol w="140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83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раздела (подраздела) бюджетной классификации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Первона-чальный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Уточнен-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ный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уровню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к уточненному плану</a:t>
                      </a:r>
                    </a:p>
                  </a:txBody>
                  <a:tcPr marL="91438" marR="91438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119,0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129,9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149,9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145,2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96,9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132,4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117,9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Резервные фонды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7877396"/>
                  </a:ext>
                </a:extLst>
              </a:tr>
              <a:tr h="203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1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5810787"/>
                  </a:ext>
                </a:extLst>
              </a:tr>
              <a:tr h="203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41,8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30,9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27,3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29,5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7096528"/>
                  </a:ext>
                </a:extLst>
              </a:tr>
              <a:tr h="219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241,6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186,9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250,2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240,6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90242949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Топливно-энергетический комплекс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3349543"/>
                  </a:ext>
                </a:extLst>
              </a:tr>
            </a:tbl>
          </a:graphicData>
        </a:graphic>
      </p:graphicFrame>
      <p:sp>
        <p:nvSpPr>
          <p:cNvPr id="3389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016930-FD37-43EF-991F-4547413D9DCB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ru-RU">
              <a:solidFill>
                <a:srgbClr val="FEFFFF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F354277-7CFD-4294-871B-1744C780296A}"/>
              </a:ext>
            </a:extLst>
          </p:cNvPr>
          <p:cNvSpPr txBox="1">
            <a:spLocks/>
          </p:cNvSpPr>
          <p:nvPr/>
        </p:nvSpPr>
        <p:spPr bwMode="auto">
          <a:xfrm>
            <a:off x="1311275" y="6500502"/>
            <a:ext cx="10256283" cy="341553"/>
          </a:xfrm>
          <a:prstGeom prst="rect">
            <a:avLst/>
          </a:prstGeom>
          <a:solidFill>
            <a:srgbClr val="FFD757"/>
          </a:solidFill>
          <a:ln>
            <a:noFill/>
          </a:ln>
          <a:effectLst/>
          <a:scene3d>
            <a:camera prst="orthographicFront"/>
            <a:lightRig rig="threePt" dir="t"/>
          </a:scene3d>
          <a:sp3d extrusionH="38100">
            <a:bevelB w="25400"/>
          </a:sp3d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!Важно! </a:t>
            </a:r>
            <a:r>
              <a:rPr lang="ru-RU" sz="15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приоритеты: сбалансированность бюджета в период санкционных ограничений и реализация «майских указов»</a:t>
            </a:r>
            <a:endParaRPr lang="ru-RU" sz="15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6175" y="319088"/>
            <a:ext cx="10871200" cy="846137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Как исполнялись расходы бюджета округа  в 2025 году  по разделам и подразделам  бюджетной классификации, млн. руб. (продолжение)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85136"/>
              </p:ext>
            </p:extLst>
          </p:nvPr>
        </p:nvGraphicFramePr>
        <p:xfrm>
          <a:off x="1146175" y="1465950"/>
          <a:ext cx="10256283" cy="467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313">
                  <a:extLst>
                    <a:ext uri="{9D8B030D-6E8A-4147-A177-3AD203B41FA5}">
                      <a16:colId xmlns:a16="http://schemas.microsoft.com/office/drawing/2014/main" val="140080545"/>
                    </a:ext>
                  </a:extLst>
                </a:gridCol>
                <a:gridCol w="120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411776719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661">
                  <a:extLst>
                    <a:ext uri="{9D8B030D-6E8A-4147-A177-3AD203B41FA5}">
                      <a16:colId xmlns:a16="http://schemas.microsoft.com/office/drawing/2014/main" val="1300984265"/>
                    </a:ext>
                  </a:extLst>
                </a:gridCol>
                <a:gridCol w="140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5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раздела (подраздела) бюджетной классификации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Первона-чальный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Уточнен-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ный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уровню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к уточненному плану</a:t>
                      </a:r>
                    </a:p>
                  </a:txBody>
                  <a:tcPr marL="91438" marR="91438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116,8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97,8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97,7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Водное хозяйство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Транспорт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15,5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101,6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136,3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128,5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126,5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94,3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Связь и информатика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97,11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38,7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51,4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421,9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98,7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372,9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317,4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75,2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85,1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7877396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185,0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2761,0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103,3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48,6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8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286,9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Образование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567,3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524,0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566,3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557,2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3377287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148,7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155,3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160,1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157,4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98,3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50853"/>
                  </a:ext>
                </a:extLst>
              </a:tr>
            </a:tbl>
          </a:graphicData>
        </a:graphic>
      </p:graphicFrame>
      <p:sp>
        <p:nvSpPr>
          <p:cNvPr id="3389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016930-FD37-43EF-991F-4547413D9DCB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ru-RU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3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146175" y="319088"/>
            <a:ext cx="10871200" cy="846137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>
                <a:solidFill>
                  <a:schemeClr val="tx2"/>
                </a:solidFill>
                <a:latin typeface="Monotype Corsiva" panose="03010101010201010101" pitchFamily="66" charset="0"/>
              </a:rPr>
              <a:t>Как исполнялись расходы бюджета округа  в 2025 году  по разделам и подразделам  бюджетной классификации, млн. руб. (окончание)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468553"/>
              </p:ext>
            </p:extLst>
          </p:nvPr>
        </p:nvGraphicFramePr>
        <p:xfrm>
          <a:off x="1146175" y="1348094"/>
          <a:ext cx="10256283" cy="540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313">
                  <a:extLst>
                    <a:ext uri="{9D8B030D-6E8A-4147-A177-3AD203B41FA5}">
                      <a16:colId xmlns:a16="http://schemas.microsoft.com/office/drawing/2014/main" val="140080545"/>
                    </a:ext>
                  </a:extLst>
                </a:gridCol>
                <a:gridCol w="1205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8587">
                  <a:extLst>
                    <a:ext uri="{9D8B030D-6E8A-4147-A177-3AD203B41FA5}">
                      <a16:colId xmlns:a16="http://schemas.microsoft.com/office/drawing/2014/main" val="4117767195"/>
                    </a:ext>
                  </a:extLst>
                </a:gridCol>
                <a:gridCol w="1127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661">
                  <a:extLst>
                    <a:ext uri="{9D8B030D-6E8A-4147-A177-3AD203B41FA5}">
                      <a16:colId xmlns:a16="http://schemas.microsoft.com/office/drawing/2014/main" val="1300984265"/>
                    </a:ext>
                  </a:extLst>
                </a:gridCol>
                <a:gridCol w="14058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6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раздела (подраздела) бюджетной классификации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Первона-чальный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Уточнен-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ный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план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2025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уровню 2024 года</a:t>
                      </a:r>
                    </a:p>
                  </a:txBody>
                  <a:tcPr marL="91438" marR="91438"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 к уточненному плану</a:t>
                      </a:r>
                    </a:p>
                  </a:txBody>
                  <a:tcPr marL="91438" marR="91438"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Общее образование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321,2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266,6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293,6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29,8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Молодежная политика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133,3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64,7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99,0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96,8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103,4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102,6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Культура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85,3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86,5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86,4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16,9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118,2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7877396"/>
                  </a:ext>
                </a:extLst>
              </a:tr>
              <a:tr h="233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32,6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25,6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154,0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Cyr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26,3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24,1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23,2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96,3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246,2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176,9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7187231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Массовый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176,9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6979661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25620385"/>
                  </a:ext>
                </a:extLst>
              </a:tr>
              <a:tr h="32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Cyr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Arial Cyr" panose="020B0604020202020204" pitchFamily="34" charset="0"/>
                        </a:rPr>
                        <a:t>4,9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Arial Cyr" panose="020B0604020202020204" pitchFamily="34" charset="0"/>
                        </a:rPr>
                        <a:t>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5494636"/>
                  </a:ext>
                </a:extLst>
              </a:tr>
              <a:tr h="122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 Cyr" panose="020B0604020202020204" pitchFamily="34" charset="0"/>
                        </a:rPr>
                        <a:t>ИТОГО РАСХОДОВ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1 522,6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1 099,9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 Cyr" panose="020B0604020202020204" pitchFamily="34" charset="0"/>
                        </a:rPr>
                        <a:t>1 521,6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 Cyr" panose="020B0604020202020204" pitchFamily="34" charset="0"/>
                        </a:rPr>
                        <a:t>1 439,9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Cyr" panose="020B0604020202020204" pitchFamily="34" charset="0"/>
                          <a:ea typeface="+mn-ea"/>
                          <a:cs typeface="+mn-cs"/>
                        </a:rPr>
                        <a:t>94,6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2025695"/>
                  </a:ext>
                </a:extLst>
              </a:tr>
            </a:tbl>
          </a:graphicData>
        </a:graphic>
      </p:graphicFrame>
      <p:sp>
        <p:nvSpPr>
          <p:cNvPr id="3389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016930-FD37-43EF-991F-4547413D9DCB}" type="slidenum">
              <a:rPr lang="en-US" altLang="ru-RU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ru-RU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557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7934</TotalTime>
  <Words>5625</Words>
  <Application>Microsoft Office PowerPoint</Application>
  <PresentationFormat>Широкоэкранный</PresentationFormat>
  <Paragraphs>1216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Cyr</vt:lpstr>
      <vt:lpstr>Calibri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√ Оценка уровня социально-экономического развития округа за 2025 год</vt:lpstr>
      <vt:lpstr>Результаты исполнения бюджета округа  за 2025 год, млн. руб.</vt:lpstr>
      <vt:lpstr>Формирование доходной части бюджета округа в 2025 году, %</vt:lpstr>
      <vt:lpstr> Доходы бюджета Вадского муниципального округа в 2025 году ,млн. руб.</vt:lpstr>
      <vt:lpstr>Как исполнялись расходы бюджета округа  в 2025 году  по разделам и подразделам  бюджетной классификации, млн. руб. (начало)</vt:lpstr>
      <vt:lpstr>Как исполнялись расходы бюджета округа  в 2025 году  по разделам и подразделам  бюджетной классификации, млн. руб. (продолжение) </vt:lpstr>
      <vt:lpstr>Как исполнялись расходы бюджета округа  в 2025 году  по разделам и подразделам  бюджетной классификации, млн. руб. (окончание)</vt:lpstr>
      <vt:lpstr>Распределение расходов бюджета округа в 2025 году по отраслям</vt:lpstr>
      <vt:lpstr>Что такое программный бюджет</vt:lpstr>
      <vt:lpstr>Финансирование муниципальных программ из бюджета Вадского муниципального округа в 2025 году (млн. руб.) </vt:lpstr>
      <vt:lpstr>Муниципальная программа "Развитие образования и молодежной политики в Вадском муниципальном округе Нижегородской области на 2021-2026 годы"</vt:lpstr>
      <vt:lpstr>Муниципальная программа «Социальная поддержка граждан Вадского муниципального округа Нижегородской области на 2021-2026 годы»  </vt:lpstr>
      <vt:lpstr>Муниципальная программа "Обеспечение населения Вадского муниципального округа Нижегородской области качественными услугами в сфере жилищно-коммунального хозяйства на 2021-2026 годы"</vt:lpstr>
      <vt:lpstr>Муниципальная программа "Охрана окружающей среды Вадского муниципального округа Нижегородской области на 2021-2026 годы"</vt:lpstr>
      <vt:lpstr>Муниципальная программа "Развитие культуры Вадского муниципального округа Нижегородской области на 2021-2026 годы"</vt:lpstr>
      <vt:lpstr>Муниципальная программа "Информационное общество Вадского муниципального округа Нижегородской области на 2021-2026 годы"</vt:lpstr>
      <vt:lpstr>Муниципальная программа "Развитие физической культуры и спорта в Вадском муниципальном округе Нижегородской области на 2021-2026 годы"</vt:lpstr>
      <vt:lpstr>Муниципальная программа "Развитие агропромышленного комплекса Вадского муниципального округа Нижегородской области на 2021-2026 годы" </vt:lpstr>
      <vt:lpstr>Муниципальная программа "Управление муниципальным имуществом Вадского муниципального округа Нижегородской области на 2021-2026 годы"</vt:lpstr>
      <vt:lpstr>Муниципальная программа "Управление муниципальными финансами и муниципальным долгом Вадского муниципального округа Нижегородской области на 2021-2026 годы"</vt:lpstr>
      <vt:lpstr>Муниципальная программа "Обеспечение общественного порядка, профилактики и противодействия преступности, терроризму и экстремизму в Вадском муниципальном округе Нижегородской области на 2021-2026 годы"</vt:lpstr>
      <vt:lpstr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 Вадского муниципального округа Нижегородской области на 2021-2026 годы"</vt:lpstr>
      <vt:lpstr>Муниципальная программа "Развитие малого и среднего предпринимательства на территории Вадского муниципального округа Нижегородской области на 2021-2026 годы"</vt:lpstr>
      <vt:lpstr>Муниципальная программа "Развитие транспортной системы Вадского муниципального округа Нижегородской области на 2021-2026 годы"</vt:lpstr>
      <vt:lpstr>Муниципальная программа "Переселение граждан из аварийного жилищного фонда на территории Вадского муниципального округа Нижегородской области, на 2025-2027 годы"</vt:lpstr>
      <vt:lpstr>Муниципальная программа "Формирование комфортной городской среды Вадского муниципального округа Нижегородской области на 2025-2030 годы"</vt:lpstr>
      <vt:lpstr>Непрограммные направления деятельности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Серов С.В.</dc:creator>
  <cp:lastModifiedBy>Елесин В.М.</cp:lastModifiedBy>
  <cp:revision>2636</cp:revision>
  <cp:lastPrinted>2020-03-27T06:27:10Z</cp:lastPrinted>
  <dcterms:created xsi:type="dcterms:W3CDTF">2015-09-24T10:07:46Z</dcterms:created>
  <dcterms:modified xsi:type="dcterms:W3CDTF">2026-05-13T10:31:38Z</dcterms:modified>
</cp:coreProperties>
</file>